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320" r:id="rId6"/>
    <p:sldId id="344" r:id="rId7"/>
    <p:sldId id="343" r:id="rId8"/>
    <p:sldId id="323" r:id="rId9"/>
    <p:sldId id="324" r:id="rId10"/>
    <p:sldId id="341" r:id="rId11"/>
    <p:sldId id="342" r:id="rId12"/>
    <p:sldId id="330" r:id="rId13"/>
    <p:sldId id="337" r:id="rId14"/>
    <p:sldId id="345" r:id="rId15"/>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9A54E"/>
    <a:srgbClr val="4572A7"/>
    <a:srgbClr val="9BBB59"/>
    <a:srgbClr val="93A9CF"/>
    <a:srgbClr val="B9CD96"/>
    <a:srgbClr val="4F81BD"/>
    <a:srgbClr val="DEF3F7"/>
    <a:srgbClr val="FFFFFF"/>
    <a:srgbClr val="B4CB85"/>
    <a:srgbClr val="DFF2F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9354" autoAdjust="0"/>
  </p:normalViewPr>
  <p:slideViewPr>
    <p:cSldViewPr showGuides="1">
      <p:cViewPr varScale="1">
        <p:scale>
          <a:sx n="93" d="100"/>
          <a:sy n="93" d="100"/>
        </p:scale>
        <p:origin x="-224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168"/>
    </p:cViewPr>
  </p:notesTextViewPr>
  <p:sorterViewPr>
    <p:cViewPr>
      <p:scale>
        <a:sx n="100" d="100"/>
        <a:sy n="100" d="100"/>
      </p:scale>
      <p:origin x="0" y="0"/>
    </p:cViewPr>
  </p:sorterViewPr>
  <p:notesViewPr>
    <p:cSldViewPr>
      <p:cViewPr varScale="1">
        <p:scale>
          <a:sx n="80" d="100"/>
          <a:sy n="80" d="100"/>
        </p:scale>
        <p:origin x="207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_____Microsoft_Office_Excel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_Milkov\Desktop\&#1057;&#1093;&#1077;&#1084;&#1072;%20&#1090;&#1077;&#1087;&#1083;&#1086;&#1089;&#1085;&#1072;&#1073;&#1078;&#1077;&#1085;&#1080;&#1103;%20&#1058;&#1091;&#1083;&#1099;\&#1052;&#1086;&#1076;&#1077;&#1083;&#1080;\&#1052;&#1086;&#1076;&#1077;&#1083;&#1100;%204.3.xlsm"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D_Milkov\Desktop\&#1057;&#1093;&#1077;&#1084;&#1072;%20&#1090;&#1077;&#1087;&#1083;&#1086;&#1089;&#1085;&#1072;&#1073;&#1078;&#1077;&#1085;&#1080;&#1103;%20&#1058;&#1091;&#1083;&#1099;\!&#1050;&#1072;&#1087;&#1080;&#1090;&#1072;&#1083;&#1100;&#1085;&#1099;&#1077;%20&#1079;&#1072;&#1090;&#1088;&#1072;&#1090;&#1099;\&#1050;&#1072;&#1087;&#1080;&#1090;&#1072;&#1083;&#1100;&#1085;&#1099;&#1077;%20&#1079;&#1072;&#1090;&#1088;&#1072;&#1090;&#1099;%20&#1058;&#1091;&#1083;&#1072;%203.1%20&#1082;&#1088;&#1072;&#1090;&#1082;&#1080;&#108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doughnutChart>
        <c:varyColors val="1"/>
        <c:ser>
          <c:idx val="0"/>
          <c:order val="0"/>
          <c:tx>
            <c:strRef>
              <c:f>Лист1!$B$1</c:f>
              <c:strCache>
                <c:ptCount val="1"/>
                <c:pt idx="0">
                  <c:v>Замечания к проекту схемы теплоснабжения</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995-45AE-A762-28A2F75A9F8B}"/>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995-45AE-A762-28A2F75A9F8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995-45AE-A762-28A2F75A9F8B}"/>
              </c:ext>
            </c:extLst>
          </c:dPt>
          <c:dLbls>
            <c:dLbl>
              <c:idx val="0"/>
              <c:layout/>
              <c:tx>
                <c:rich>
                  <a:bodyPr/>
                  <a:lstStyle/>
                  <a:p>
                    <a:r>
                      <a:rPr lang="en-US" dirty="0" smtClean="0"/>
                      <a:t>19</a:t>
                    </a:r>
                    <a:endParaRPr lang="en-US" dirty="0"/>
                  </a:p>
                </c:rich>
              </c:tx>
              <c:showVal val="1"/>
              <c:extLst xmlns:c16r2="http://schemas.microsoft.com/office/drawing/2015/06/chart">
                <c:ext xmlns:c16="http://schemas.microsoft.com/office/drawing/2014/chart" uri="{C3380CC4-5D6E-409C-BE32-E72D297353CC}">
                  <c16:uniqueId val="{00000001-A995-45AE-A762-28A2F75A9F8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ru-RU"/>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Учтено</c:v>
                </c:pt>
                <c:pt idx="1">
                  <c:v>Не учтено</c:v>
                </c:pt>
                <c:pt idx="2">
                  <c:v>Учтено частично</c:v>
                </c:pt>
              </c:strCache>
            </c:strRef>
          </c:cat>
          <c:val>
            <c:numRef>
              <c:f>Лист1!$B$2:$B$4</c:f>
              <c:numCache>
                <c:formatCode>General</c:formatCode>
                <c:ptCount val="3"/>
                <c:pt idx="0">
                  <c:v>19</c:v>
                </c:pt>
                <c:pt idx="1">
                  <c:v>4</c:v>
                </c:pt>
                <c:pt idx="2">
                  <c:v>1</c:v>
                </c:pt>
              </c:numCache>
            </c:numRef>
          </c:val>
          <c:extLst xmlns:c16r2="http://schemas.microsoft.com/office/drawing/2015/06/chart">
            <c:ext xmlns:c16="http://schemas.microsoft.com/office/drawing/2014/chart" uri="{C3380CC4-5D6E-409C-BE32-E72D297353CC}">
              <c16:uniqueId val="{00000006-A995-45AE-A762-28A2F75A9F8B}"/>
            </c:ext>
          </c:extLst>
        </c:ser>
        <c:dLbls>
          <c:showVal val="1"/>
        </c:dLbls>
        <c:firstSliceAng val="0"/>
        <c:holeSize val="70"/>
      </c:doughnutChart>
      <c:spPr>
        <a:noFill/>
        <a:ln>
          <a:noFill/>
        </a:ln>
        <a:effectLst/>
      </c:spPr>
    </c:plotArea>
    <c:legend>
      <c:legendPos val="b"/>
      <c:layout>
        <c:manualLayout>
          <c:xMode val="edge"/>
          <c:yMode val="edge"/>
          <c:x val="0.19399678612969268"/>
          <c:y val="0.71233362325716243"/>
          <c:w val="0.40034621167100937"/>
          <c:h val="0.282732362473743"/>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v>Тариф на тепловую энергию</c:v>
          </c:tx>
          <c:spPr>
            <a:solidFill>
              <a:schemeClr val="accent1"/>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ru-RU"/>
              </a:p>
            </c:txPr>
            <c:dLblPos val="ct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СУММ!$H$769:$W$769</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СУММ!$H$831:$W$831</c:f>
              <c:numCache>
                <c:formatCode>#,##0.0</c:formatCode>
                <c:ptCount val="16"/>
                <c:pt idx="0">
                  <c:v>2116.775920670791</c:v>
                </c:pt>
                <c:pt idx="1">
                  <c:v>2266.1040895826627</c:v>
                </c:pt>
                <c:pt idx="2">
                  <c:v>2430.9273420442537</c:v>
                </c:pt>
                <c:pt idx="3">
                  <c:v>2642.653155263125</c:v>
                </c:pt>
                <c:pt idx="4">
                  <c:v>2744.2061651607382</c:v>
                </c:pt>
                <c:pt idx="5">
                  <c:v>2895.2513212099502</c:v>
                </c:pt>
                <c:pt idx="6">
                  <c:v>3019.0025803015096</c:v>
                </c:pt>
                <c:pt idx="7">
                  <c:v>3124.5456721633018</c:v>
                </c:pt>
                <c:pt idx="8">
                  <c:v>3255.0701731833528</c:v>
                </c:pt>
                <c:pt idx="9">
                  <c:v>3361.8552736854308</c:v>
                </c:pt>
                <c:pt idx="10">
                  <c:v>3499.0620660457416</c:v>
                </c:pt>
                <c:pt idx="11">
                  <c:v>3640.3002699629069</c:v>
                </c:pt>
                <c:pt idx="12">
                  <c:v>3800.424059783234</c:v>
                </c:pt>
                <c:pt idx="13">
                  <c:v>3908.8306916649508</c:v>
                </c:pt>
                <c:pt idx="14">
                  <c:v>3946.4328415178657</c:v>
                </c:pt>
                <c:pt idx="15">
                  <c:v>3943.6978336531351</c:v>
                </c:pt>
              </c:numCache>
            </c:numRef>
          </c:val>
        </c:ser>
        <c:gapWidth val="84"/>
        <c:axId val="64485248"/>
        <c:axId val="64486784"/>
      </c:barChart>
      <c:lineChart>
        <c:grouping val="standard"/>
        <c:ser>
          <c:idx val="1"/>
          <c:order val="1"/>
          <c:tx>
            <c:v>Скорость роста тарифа на тепловую энергию</c:v>
          </c:tx>
          <c:spPr>
            <a:ln w="22225" cap="rnd">
              <a:solidFill>
                <a:schemeClr val="accent2"/>
              </a:solidFill>
              <a:round/>
            </a:ln>
            <a:effectLst/>
          </c:spPr>
          <c:marker>
            <c:symbol val="circle"/>
            <c:size val="6"/>
            <c:spPr>
              <a:solidFill>
                <a:schemeClr val="lt1"/>
              </a:solidFill>
              <a:ln w="15875">
                <a:solidFill>
                  <a:schemeClr val="accent2"/>
                </a:solidFill>
                <a:round/>
              </a:ln>
              <a:effectLst/>
            </c:spPr>
          </c:marker>
          <c:val>
            <c:numRef>
              <c:f>СУММ!$H$836:$W$836</c:f>
              <c:numCache>
                <c:formatCode>0%</c:formatCode>
                <c:ptCount val="16"/>
                <c:pt idx="0">
                  <c:v>0</c:v>
                </c:pt>
                <c:pt idx="1">
                  <c:v>7.0545099957746868E-2</c:v>
                </c:pt>
                <c:pt idx="2">
                  <c:v>7.2734193111113427E-2</c:v>
                </c:pt>
                <c:pt idx="3">
                  <c:v>8.7096726239799263E-2</c:v>
                </c:pt>
                <c:pt idx="4">
                  <c:v>3.8428429283412273E-2</c:v>
                </c:pt>
                <c:pt idx="5">
                  <c:v>5.504147536974989E-2</c:v>
                </c:pt>
                <c:pt idx="6">
                  <c:v>4.2742838310783522E-2</c:v>
                </c:pt>
                <c:pt idx="7">
                  <c:v>3.4959589816333285E-2</c:v>
                </c:pt>
                <c:pt idx="8">
                  <c:v>4.1773913622993993E-2</c:v>
                </c:pt>
                <c:pt idx="9">
                  <c:v>3.2805775243132343E-2</c:v>
                </c:pt>
                <c:pt idx="10">
                  <c:v>4.0812819467359374E-2</c:v>
                </c:pt>
                <c:pt idx="11">
                  <c:v>4.0364589496058034E-2</c:v>
                </c:pt>
                <c:pt idx="12">
                  <c:v>4.3986423631465342E-2</c:v>
                </c:pt>
                <c:pt idx="13">
                  <c:v>2.8524877796900494E-2</c:v>
                </c:pt>
                <c:pt idx="14">
                  <c:v>9.6197949768190918E-3</c:v>
                </c:pt>
                <c:pt idx="15">
                  <c:v>-6.9303291721012415E-4</c:v>
                </c:pt>
              </c:numCache>
            </c:numRef>
          </c:val>
        </c:ser>
        <c:marker val="1"/>
        <c:axId val="64846848"/>
        <c:axId val="64845312"/>
      </c:lineChart>
      <c:catAx>
        <c:axId val="64485248"/>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dk1">
                    <a:lumMod val="65000"/>
                    <a:lumOff val="35000"/>
                  </a:schemeClr>
                </a:solidFill>
                <a:latin typeface="+mn-lt"/>
                <a:ea typeface="+mn-ea"/>
                <a:cs typeface="+mn-cs"/>
              </a:defRPr>
            </a:pPr>
            <a:endParaRPr lang="ru-RU"/>
          </a:p>
        </c:txPr>
        <c:crossAx val="64486784"/>
        <c:crosses val="autoZero"/>
        <c:auto val="1"/>
        <c:lblAlgn val="ctr"/>
        <c:lblOffset val="100"/>
      </c:catAx>
      <c:valAx>
        <c:axId val="64486784"/>
        <c:scaling>
          <c:orientation val="minMax"/>
        </c:scaling>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ru-RU"/>
                  <a:t>руб./Гкал</a:t>
                </a:r>
              </a:p>
            </c:rich>
          </c:tx>
          <c:layout/>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ru-RU"/>
          </a:p>
        </c:txPr>
        <c:crossAx val="64485248"/>
        <c:crosses val="autoZero"/>
        <c:crossBetween val="between"/>
      </c:valAx>
      <c:valAx>
        <c:axId val="64845312"/>
        <c:scaling>
          <c:orientation val="minMax"/>
        </c:scaling>
        <c:axPos val="r"/>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ru-RU"/>
          </a:p>
        </c:txPr>
        <c:crossAx val="64846848"/>
        <c:crosses val="max"/>
        <c:crossBetween val="between"/>
      </c:valAx>
      <c:catAx>
        <c:axId val="64846848"/>
        <c:scaling>
          <c:orientation val="minMax"/>
        </c:scaling>
        <c:delete val="1"/>
        <c:axPos val="b"/>
        <c:tickLblPos val="none"/>
        <c:crossAx val="64845312"/>
        <c:crosses val="autoZero"/>
        <c:auto val="1"/>
        <c:lblAlgn val="ctr"/>
        <c:lblOffset val="100"/>
      </c:catAx>
      <c:spPr>
        <a:pattFill prst="ltDnDiag">
          <a:fgClr>
            <a:schemeClr val="dk1">
              <a:lumMod val="15000"/>
              <a:lumOff val="85000"/>
            </a:schemeClr>
          </a:fgClr>
          <a:bgClr>
            <a:schemeClr val="lt1"/>
          </a:bgClr>
        </a:patt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ru-RU"/>
        </a:p>
      </c:txPr>
    </c:legend>
    <c:plotVisOnly val="1"/>
    <c:dispBlanksAs val="gap"/>
  </c:chart>
  <c:spPr>
    <a:solidFill>
      <a:schemeClr val="lt1"/>
    </a:solidFill>
    <a:ln w="9525" cap="flat" cmpd="sng" algn="ctr">
      <a:noFill/>
      <a:round/>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doughnutChart>
        <c:varyColors val="1"/>
        <c:ser>
          <c:idx val="0"/>
          <c:order val="0"/>
          <c:dPt>
            <c:idx val="0"/>
            <c:spPr>
              <a:solidFill>
                <a:schemeClr val="accent2"/>
              </a:solidFill>
              <a:ln w="19050">
                <a:solidFill>
                  <a:schemeClr val="lt1"/>
                </a:solidFill>
              </a:ln>
              <a:effectLst/>
            </c:spPr>
          </c:dPt>
          <c:dPt>
            <c:idx val="1"/>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ru-RU"/>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Итого!$E$25:$E$26</c:f>
              <c:numCache>
                <c:formatCode>#,##0.0</c:formatCode>
                <c:ptCount val="2"/>
                <c:pt idx="0">
                  <c:v>20974.839044392378</c:v>
                </c:pt>
                <c:pt idx="1">
                  <c:v>8191.9330728262694</c:v>
                </c:pt>
              </c:numCache>
            </c:numRef>
          </c:val>
        </c:ser>
        <c:dLbls>
          <c:showVal val="1"/>
        </c:dLbls>
        <c:firstSliceAng val="0"/>
        <c:holeSize val="70"/>
      </c:doughnutChart>
      <c:spPr>
        <a:noFill/>
        <a:ln>
          <a:noFill/>
        </a:ln>
        <a:effectLst/>
      </c:spPr>
    </c:plotArea>
    <c:plotVisOnly val="1"/>
    <c:dispBlanksAs val="zero"/>
  </c:chart>
  <c:spPr>
    <a:noFill/>
    <a:ln w="9525" cap="flat" cmpd="sng" algn="ctr">
      <a:noFill/>
      <a:round/>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1"/>
            <a:ext cx="2946189" cy="498002"/>
          </a:xfrm>
          <a:prstGeom prst="rect">
            <a:avLst/>
          </a:prstGeom>
        </p:spPr>
        <p:txBody>
          <a:bodyPr vert="horz" lIns="91433" tIns="45717" rIns="91433" bIns="45717" rtlCol="0"/>
          <a:lstStyle>
            <a:lvl1pPr algn="l">
              <a:defRPr sz="1200"/>
            </a:lvl1pPr>
          </a:lstStyle>
          <a:p>
            <a:endParaRPr lang="ru-RU"/>
          </a:p>
        </p:txBody>
      </p:sp>
      <p:sp>
        <p:nvSpPr>
          <p:cNvPr id="3" name="Дата 2"/>
          <p:cNvSpPr>
            <a:spLocks noGrp="1"/>
          </p:cNvSpPr>
          <p:nvPr>
            <p:ph type="dt" sz="quarter" idx="1"/>
          </p:nvPr>
        </p:nvSpPr>
        <p:spPr>
          <a:xfrm>
            <a:off x="3849901" y="1"/>
            <a:ext cx="2946189" cy="498002"/>
          </a:xfrm>
          <a:prstGeom prst="rect">
            <a:avLst/>
          </a:prstGeom>
        </p:spPr>
        <p:txBody>
          <a:bodyPr vert="horz" lIns="91433" tIns="45717" rIns="91433" bIns="45717" rtlCol="0"/>
          <a:lstStyle>
            <a:lvl1pPr algn="r">
              <a:defRPr sz="1200"/>
            </a:lvl1pPr>
          </a:lstStyle>
          <a:p>
            <a:fld id="{746F0573-8E1D-4D31-9D2C-86DF8A77B5F9}" type="datetimeFigureOut">
              <a:rPr lang="ru-RU" smtClean="0"/>
              <a:pPr/>
              <a:t>19.06.2020</a:t>
            </a:fld>
            <a:endParaRPr lang="ru-RU"/>
          </a:p>
        </p:txBody>
      </p:sp>
      <p:sp>
        <p:nvSpPr>
          <p:cNvPr id="4" name="Нижний колонтитул 3"/>
          <p:cNvSpPr>
            <a:spLocks noGrp="1"/>
          </p:cNvSpPr>
          <p:nvPr>
            <p:ph type="ftr" sz="quarter" idx="2"/>
          </p:nvPr>
        </p:nvSpPr>
        <p:spPr>
          <a:xfrm>
            <a:off x="3" y="9430225"/>
            <a:ext cx="2946189" cy="498001"/>
          </a:xfrm>
          <a:prstGeom prst="rect">
            <a:avLst/>
          </a:prstGeom>
        </p:spPr>
        <p:txBody>
          <a:bodyPr vert="horz" lIns="91433" tIns="45717" rIns="91433" bIns="45717" rtlCol="0" anchor="b"/>
          <a:lstStyle>
            <a:lvl1pPr algn="l">
              <a:defRPr sz="1200"/>
            </a:lvl1pPr>
          </a:lstStyle>
          <a:p>
            <a:endParaRPr lang="ru-RU"/>
          </a:p>
        </p:txBody>
      </p:sp>
      <p:sp>
        <p:nvSpPr>
          <p:cNvPr id="5" name="Номер слайда 4"/>
          <p:cNvSpPr>
            <a:spLocks noGrp="1"/>
          </p:cNvSpPr>
          <p:nvPr>
            <p:ph type="sldNum" sz="quarter" idx="3"/>
          </p:nvPr>
        </p:nvSpPr>
        <p:spPr>
          <a:xfrm>
            <a:off x="3849901" y="9430225"/>
            <a:ext cx="2946189" cy="498001"/>
          </a:xfrm>
          <a:prstGeom prst="rect">
            <a:avLst/>
          </a:prstGeom>
        </p:spPr>
        <p:txBody>
          <a:bodyPr vert="horz" lIns="91433" tIns="45717" rIns="91433" bIns="45717" rtlCol="0" anchor="b"/>
          <a:lstStyle>
            <a:lvl1pPr algn="r">
              <a:defRPr sz="1200"/>
            </a:lvl1pPr>
          </a:lstStyle>
          <a:p>
            <a:fld id="{1F4C56E2-E7A0-4B89-816B-8F7D1048AD01}" type="slidenum">
              <a:rPr lang="ru-RU" smtClean="0"/>
              <a:pPr/>
              <a:t>‹#›</a:t>
            </a:fld>
            <a:endParaRPr lang="ru-RU"/>
          </a:p>
        </p:txBody>
      </p:sp>
    </p:spTree>
    <p:extLst>
      <p:ext uri="{BB962C8B-B14F-4D97-AF65-F5344CB8AC3E}">
        <p14:creationId xmlns="" xmlns:p14="http://schemas.microsoft.com/office/powerpoint/2010/main" val="397736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6888"/>
          </a:xfrm>
          <a:prstGeom prst="rect">
            <a:avLst/>
          </a:prstGeom>
        </p:spPr>
        <p:txBody>
          <a:bodyPr vert="horz" lIns="91287" tIns="45644" rIns="91287" bIns="45644" rtlCol="0"/>
          <a:lstStyle>
            <a:lvl1pPr algn="l">
              <a:defRPr sz="1200"/>
            </a:lvl1pPr>
          </a:lstStyle>
          <a:p>
            <a:endParaRPr lang="ru-RU"/>
          </a:p>
        </p:txBody>
      </p:sp>
      <p:sp>
        <p:nvSpPr>
          <p:cNvPr id="3" name="Дата 2"/>
          <p:cNvSpPr>
            <a:spLocks noGrp="1"/>
          </p:cNvSpPr>
          <p:nvPr>
            <p:ph type="dt" idx="1"/>
          </p:nvPr>
        </p:nvSpPr>
        <p:spPr>
          <a:xfrm>
            <a:off x="3849689" y="1"/>
            <a:ext cx="2946400" cy="496888"/>
          </a:xfrm>
          <a:prstGeom prst="rect">
            <a:avLst/>
          </a:prstGeom>
        </p:spPr>
        <p:txBody>
          <a:bodyPr vert="horz" lIns="91287" tIns="45644" rIns="91287" bIns="45644" rtlCol="0"/>
          <a:lstStyle>
            <a:lvl1pPr algn="r">
              <a:defRPr sz="1200"/>
            </a:lvl1pPr>
          </a:lstStyle>
          <a:p>
            <a:fld id="{01A2D743-4E94-4CFA-A318-9633D9872460}" type="datetimeFigureOut">
              <a:rPr lang="ru-RU" smtClean="0"/>
              <a:pPr/>
              <a:t>19.06.2020</a:t>
            </a:fld>
            <a:endParaRPr lang="ru-RU"/>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287" tIns="45644" rIns="91287" bIns="45644" rtlCol="0" anchor="ctr"/>
          <a:lstStyle/>
          <a:p>
            <a:endParaRPr lang="ru-RU"/>
          </a:p>
        </p:txBody>
      </p:sp>
      <p:sp>
        <p:nvSpPr>
          <p:cNvPr id="5" name="Заметки 4"/>
          <p:cNvSpPr>
            <a:spLocks noGrp="1"/>
          </p:cNvSpPr>
          <p:nvPr>
            <p:ph type="body" sz="quarter" idx="3"/>
          </p:nvPr>
        </p:nvSpPr>
        <p:spPr>
          <a:xfrm>
            <a:off x="679453" y="4716465"/>
            <a:ext cx="5438775" cy="4467225"/>
          </a:xfrm>
          <a:prstGeom prst="rect">
            <a:avLst/>
          </a:prstGeom>
        </p:spPr>
        <p:txBody>
          <a:bodyPr vert="horz" lIns="91287" tIns="45644" rIns="91287" bIns="4564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1"/>
            <a:ext cx="2946400" cy="496888"/>
          </a:xfrm>
          <a:prstGeom prst="rect">
            <a:avLst/>
          </a:prstGeom>
        </p:spPr>
        <p:txBody>
          <a:bodyPr vert="horz" lIns="91287" tIns="45644" rIns="91287" bIns="45644" rtlCol="0" anchor="b"/>
          <a:lstStyle>
            <a:lvl1pPr algn="l">
              <a:defRPr sz="1200"/>
            </a:lvl1pPr>
          </a:lstStyle>
          <a:p>
            <a:endParaRPr lang="ru-RU"/>
          </a:p>
        </p:txBody>
      </p:sp>
      <p:sp>
        <p:nvSpPr>
          <p:cNvPr id="7" name="Номер слайда 6"/>
          <p:cNvSpPr>
            <a:spLocks noGrp="1"/>
          </p:cNvSpPr>
          <p:nvPr>
            <p:ph type="sldNum" sz="quarter" idx="5"/>
          </p:nvPr>
        </p:nvSpPr>
        <p:spPr>
          <a:xfrm>
            <a:off x="3849689" y="9429751"/>
            <a:ext cx="2946400" cy="496888"/>
          </a:xfrm>
          <a:prstGeom prst="rect">
            <a:avLst/>
          </a:prstGeom>
        </p:spPr>
        <p:txBody>
          <a:bodyPr vert="horz" lIns="91287" tIns="45644" rIns="91287" bIns="45644" rtlCol="0" anchor="b"/>
          <a:lstStyle>
            <a:lvl1pPr algn="r">
              <a:defRPr sz="1200"/>
            </a:lvl1pPr>
          </a:lstStyle>
          <a:p>
            <a:fld id="{52827A3A-2EA1-4103-9BE7-5EDEED2DB031}" type="slidenum">
              <a:rPr lang="ru-RU" smtClean="0"/>
              <a:pPr/>
              <a:t>‹#›</a:t>
            </a:fld>
            <a:endParaRPr lang="ru-RU"/>
          </a:p>
        </p:txBody>
      </p:sp>
    </p:spTree>
    <p:extLst>
      <p:ext uri="{BB962C8B-B14F-4D97-AF65-F5344CB8AC3E}">
        <p14:creationId xmlns="" xmlns:p14="http://schemas.microsoft.com/office/powerpoint/2010/main" val="101844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Вступительное</a:t>
            </a:r>
            <a:r>
              <a:rPr lang="ru-RU" baseline="0" dirty="0" smtClean="0"/>
              <a:t> слово Н.В. Вишнева</a:t>
            </a:r>
            <a:endParaRPr lang="ru-RU" dirty="0"/>
          </a:p>
        </p:txBody>
      </p:sp>
      <p:sp>
        <p:nvSpPr>
          <p:cNvPr id="4" name="Номер слайда 3"/>
          <p:cNvSpPr>
            <a:spLocks noGrp="1"/>
          </p:cNvSpPr>
          <p:nvPr>
            <p:ph type="sldNum" sz="quarter" idx="10"/>
          </p:nvPr>
        </p:nvSpPr>
        <p:spPr/>
        <p:txBody>
          <a:bodyPr/>
          <a:lstStyle/>
          <a:p>
            <a:fld id="{52827A3A-2EA1-4103-9BE7-5EDEED2DB031}" type="slidenum">
              <a:rPr lang="ru-RU" smtClean="0"/>
              <a:pPr/>
              <a:t>1</a:t>
            </a:fld>
            <a:endParaRPr lang="ru-RU"/>
          </a:p>
        </p:txBody>
      </p:sp>
    </p:spTree>
    <p:extLst>
      <p:ext uri="{BB962C8B-B14F-4D97-AF65-F5344CB8AC3E}">
        <p14:creationId xmlns="" xmlns:p14="http://schemas.microsoft.com/office/powerpoint/2010/main" val="330941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baseline="0" dirty="0" smtClean="0"/>
              <a:t>Основное замечание по схеме теплоснабжения в части перевода </a:t>
            </a:r>
            <a:r>
              <a:rPr lang="ru-RU" dirty="0" smtClean="0"/>
              <a:t>открытых систем теплоснабжения горячего водоснабжения в закрытые системы теплоснабжения горячего водоснабжения на территории МО «Город Тула» заключается в том, что не выбран основной вариант реализации указанного перевода.</a:t>
            </a:r>
          </a:p>
          <a:p>
            <a:pPr>
              <a:defRPr/>
            </a:pPr>
            <a:endParaRPr lang="ru-RU" dirty="0" smtClean="0"/>
          </a:p>
          <a:p>
            <a:r>
              <a:rPr lang="ru-RU" dirty="0" smtClean="0"/>
              <a:t>При актуализации Схемы теплоснабжения рассмотрены три варианта закрытия открытых систем теплоснабжения ГВС.</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ea typeface="Times New Roman" panose="02020603050405020304" pitchFamily="18" charset="0"/>
              </a:rPr>
              <a:t>Первый вариант</a:t>
            </a:r>
            <a:r>
              <a:rPr lang="ru-RU" sz="1200" dirty="0" smtClean="0">
                <a:latin typeface="Times New Roman" panose="02020603050405020304" pitchFamily="18" charset="0"/>
                <a:ea typeface="Times New Roman" panose="02020603050405020304" pitchFamily="18" charset="0"/>
              </a:rPr>
              <a:t> предполагает сохранение централизованного горячего водоснабжения с приготовлением горячей воды на котельных и транспортом ее потребителям по вновь построенным сетям ГВС</a:t>
            </a:r>
            <a:endParaRPr lang="ru-RU" sz="1200"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ea typeface="Times New Roman" panose="02020603050405020304" pitchFamily="18" charset="0"/>
              </a:rPr>
              <a:t>При втором варианте</a:t>
            </a:r>
            <a:r>
              <a:rPr lang="ru-RU" sz="1200" dirty="0" smtClean="0">
                <a:latin typeface="Times New Roman" panose="02020603050405020304" pitchFamily="18" charset="0"/>
                <a:ea typeface="Times New Roman" panose="02020603050405020304" pitchFamily="18" charset="0"/>
              </a:rPr>
              <a:t> все потребители с открытой схемой ГВС оснащаются ИТП с теплообменниками ГВС и с автоматизацией системы отопления</a:t>
            </a:r>
            <a:endParaRPr lang="ru-RU" sz="1200"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ea typeface="Times New Roman" panose="02020603050405020304" pitchFamily="18" charset="0"/>
              </a:rPr>
              <a:t>Третий вариант</a:t>
            </a:r>
            <a:r>
              <a:rPr lang="ru-RU" sz="1200" dirty="0" smtClean="0">
                <a:latin typeface="Times New Roman" panose="02020603050405020304" pitchFamily="18" charset="0"/>
                <a:ea typeface="Times New Roman" panose="02020603050405020304" pitchFamily="18" charset="0"/>
              </a:rPr>
              <a:t> предусматривает сооружение в кварталах ЦТП, оборудованных подогревателями горячей воды, и тепловыми сетям горячего водоснабжения к потребителям</a:t>
            </a:r>
          </a:p>
          <a:p>
            <a:pPr>
              <a:defRPr/>
            </a:pPr>
            <a:endParaRPr lang="ru-RU" dirty="0" smtClean="0"/>
          </a:p>
          <a:p>
            <a:pPr>
              <a:defRPr/>
            </a:pPr>
            <a:r>
              <a:rPr lang="ru-RU" baseline="0" dirty="0" smtClean="0"/>
              <a:t>В связи с замечанием, разработчик предлагает определить основной вариант </a:t>
            </a:r>
            <a:r>
              <a:rPr lang="ru-RU" dirty="0" smtClean="0"/>
              <a:t>перевода открытых систем теплоснабжения горячего водоснабжения в закрытые системы теплоснабжения горячего водоснабжения на территории МО «Город Тула» -</a:t>
            </a:r>
            <a:r>
              <a:rPr lang="ru-RU" baseline="0" dirty="0" smtClean="0"/>
              <a:t> </a:t>
            </a:r>
            <a:r>
              <a:rPr lang="ru-RU" dirty="0" smtClean="0"/>
              <a:t>строительство ЦТП и дополнительной двухтрубной тепловой сети ГВС от них до потребителей.</a:t>
            </a:r>
          </a:p>
          <a:p>
            <a:pPr>
              <a:defRPr/>
            </a:pPr>
            <a:endParaRPr lang="ru-RU" baseline="0" dirty="0" smtClean="0"/>
          </a:p>
          <a:p>
            <a:pPr>
              <a:defRPr/>
            </a:pPr>
            <a:r>
              <a:rPr lang="ru-RU" baseline="0" dirty="0" smtClean="0"/>
              <a:t>Дополнительно были </a:t>
            </a:r>
            <a:r>
              <a:rPr lang="ru-RU" dirty="0" smtClean="0"/>
              <a:t>оценены ценовые (тарифные) последствия от указанных мероприятий. Оптимальным источником финансирования принят бюджет бюджетной системы РФ.</a:t>
            </a:r>
          </a:p>
          <a:p>
            <a:pPr>
              <a:defRPr/>
            </a:pPr>
            <a:endParaRPr lang="ru-RU" baseline="0" dirty="0" smtClean="0"/>
          </a:p>
          <a:p>
            <a:pPr>
              <a:defRPr/>
            </a:pPr>
            <a:r>
              <a:rPr lang="ru-RU" dirty="0" smtClean="0"/>
              <a:t>Даны пояснения об отсутствия в бюджете МО «Город Тула» необходимых средств для реализации указанных мероприятий. А также отражены</a:t>
            </a:r>
            <a:r>
              <a:rPr lang="ru-RU" baseline="0" dirty="0" smtClean="0"/>
              <a:t> факторы, в соответствии с которыми перевод </a:t>
            </a:r>
            <a:r>
              <a:rPr lang="ru-RU" dirty="0" smtClean="0"/>
              <a:t>открытых систем теплоснабжения горячего водоснабжения в закрытые системы теплоснабжения горячего водоснабжения является нецелесообразным.</a:t>
            </a:r>
            <a:endParaRPr lang="ru-RU" baseline="0" dirty="0" smtClean="0"/>
          </a:p>
        </p:txBody>
      </p:sp>
      <p:sp>
        <p:nvSpPr>
          <p:cNvPr id="4" name="Номер слайда 3"/>
          <p:cNvSpPr>
            <a:spLocks noGrp="1"/>
          </p:cNvSpPr>
          <p:nvPr>
            <p:ph type="sldNum" sz="quarter" idx="10"/>
          </p:nvPr>
        </p:nvSpPr>
        <p:spPr/>
        <p:txBody>
          <a:bodyPr/>
          <a:lstStyle/>
          <a:p>
            <a:fld id="{52827A3A-2EA1-4103-9BE7-5EDEED2DB031}" type="slidenum">
              <a:rPr lang="ru-RU" smtClean="0"/>
              <a:pPr/>
              <a:t>10</a:t>
            </a:fld>
            <a:endParaRPr lang="ru-RU"/>
          </a:p>
        </p:txBody>
      </p:sp>
    </p:spTree>
    <p:extLst>
      <p:ext uri="{BB962C8B-B14F-4D97-AF65-F5344CB8AC3E}">
        <p14:creationId xmlns="" xmlns:p14="http://schemas.microsoft.com/office/powerpoint/2010/main" val="47547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baseline="0" dirty="0" smtClean="0"/>
              <a:t>Одна из наиболее существенных причин возвращения Схемы теплоснабжения на доработку  заключалась в неполном соответствии  представленных главы 15 ОМ и раздела 10 УЧ требованиям Методических указаний в части  представления табличных форм, предусмотренных  приложением П. 49. Представляемая в настоящее время Схема включает полностью переработанные на основании замечаний и в соответствии с руководящими документами материалы главы 15 ОМ и раздела 10 УЧ. </a:t>
            </a:r>
            <a:r>
              <a:rPr lang="ru-RU" dirty="0" smtClean="0"/>
              <a:t>Представлено обоснование выбора ЕТО. Иерархическая система критериев выбора ЕТО в качестве основного предусматривает владение на основаниях, предусмотренных законом, источниками тепловой энергии и тепловыми сетями. При необходимости выбора ЕТО из нескольких ТСО сравниваются рабочая мощность источников теплоснабжения или объем тепловых сетей. При несравнимости характеристик претендующих организаций (одна ТСО владеет источниками, другая сетями) сравнивают величину собственного капитала, а далее способность обеспечить надежное теплоснабжение. </a:t>
            </a:r>
          </a:p>
          <a:p>
            <a:pPr>
              <a:defRPr/>
            </a:pPr>
            <a:r>
              <a:rPr lang="ru-RU" dirty="0" smtClean="0"/>
              <a:t> </a:t>
            </a:r>
            <a:r>
              <a:rPr lang="ru-RU" baseline="0" dirty="0" smtClean="0"/>
              <a:t>Кроме этого откорректированный Реестр был рассмотрен и одобрен на совещании  под руководством  Заместителя главы администрации МО «Город Тула» - начальника управления по городскому хозяйству Н. В. Вишнева с участием представителей системообразующих теплоснабжающих организаций Тулы. Протокол совещания  включен в состав материалов Схемы теплоснабжения.</a:t>
            </a:r>
          </a:p>
          <a:p>
            <a:pPr>
              <a:defRPr/>
            </a:pPr>
            <a:r>
              <a:rPr lang="ru-RU" baseline="0" dirty="0" smtClean="0"/>
              <a:t>Следует отметить, что доработка материалов не привела к  изменению состава единых теплоснабжающих организаций, систем теплоснабжения и их границ. Внесенные изменения не создают предпосылок к перераспределению зон деятельности ЕТО и к конфликту интересов теплоснабжающих организаций</a:t>
            </a:r>
          </a:p>
        </p:txBody>
      </p:sp>
      <p:sp>
        <p:nvSpPr>
          <p:cNvPr id="4" name="Номер слайда 3"/>
          <p:cNvSpPr>
            <a:spLocks noGrp="1"/>
          </p:cNvSpPr>
          <p:nvPr>
            <p:ph type="sldNum" sz="quarter" idx="10"/>
          </p:nvPr>
        </p:nvSpPr>
        <p:spPr/>
        <p:txBody>
          <a:bodyPr/>
          <a:lstStyle/>
          <a:p>
            <a:fld id="{52827A3A-2EA1-4103-9BE7-5EDEED2DB031}" type="slidenum">
              <a:rPr lang="ru-RU" smtClean="0"/>
              <a:pPr/>
              <a:t>11</a:t>
            </a:fld>
            <a:endParaRPr lang="ru-RU"/>
          </a:p>
        </p:txBody>
      </p:sp>
    </p:spTree>
    <p:extLst>
      <p:ext uri="{BB962C8B-B14F-4D97-AF65-F5344CB8AC3E}">
        <p14:creationId xmlns="" xmlns:p14="http://schemas.microsoft.com/office/powerpoint/2010/main" val="56543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defRPr/>
            </a:pPr>
            <a:r>
              <a:rPr lang="ru-RU" baseline="0" dirty="0" smtClean="0"/>
              <a:t>01.04.2020 проект схемы теплоснабжения направлен на рассмотрение в Минэнерго России.</a:t>
            </a:r>
          </a:p>
          <a:p>
            <a:pPr marL="171450" indent="-171450">
              <a:buFont typeface="Arial" panose="020B0604020202020204" pitchFamily="34" charset="0"/>
              <a:buChar char="•"/>
              <a:defRPr/>
            </a:pPr>
            <a:r>
              <a:rPr lang="ru-RU" baseline="0" dirty="0" smtClean="0"/>
              <a:t>03.06.2020 Минэнерго России принято решение о возврате проекта схемы теплоснабжения на доработку (в соответствии с пунктом 27 требований к порядку разработки, утверждения и актуализации схем теплоснабжения.</a:t>
            </a:r>
          </a:p>
          <a:p>
            <a:pPr marL="171450" indent="-171450">
              <a:buFont typeface="Arial" panose="020B0604020202020204" pitchFamily="34" charset="0"/>
              <a:buChar char="•"/>
              <a:defRPr/>
            </a:pPr>
            <a:r>
              <a:rPr lang="ru-RU" baseline="0" dirty="0" smtClean="0"/>
              <a:t>По результатам учета замечаний в рамках доработки проекта изменения претерпели главы: 1, 3, 4, 5, 7, 8, 9, 10, 12, 14, 15, 16, 17, 18  и Схема теплоснабжения (утверждаемая часть).</a:t>
            </a:r>
          </a:p>
          <a:p>
            <a:pPr marL="171450" indent="-171450">
              <a:buFont typeface="Arial" panose="020B0604020202020204" pitchFamily="34" charset="0"/>
              <a:buChar char="•"/>
              <a:defRPr/>
            </a:pPr>
            <a:r>
              <a:rPr lang="ru-RU" baseline="0" dirty="0" smtClean="0"/>
              <a:t>10.06.2020 доработанный по замечаниям Минэнерго России проект схемы теплоснабжения передан в адрес администрации города Тулы</a:t>
            </a:r>
          </a:p>
          <a:p>
            <a:pPr marL="171450" indent="-171450">
              <a:buFont typeface="Arial" panose="020B0604020202020204" pitchFamily="34" charset="0"/>
              <a:buChar char="•"/>
              <a:defRPr/>
            </a:pPr>
            <a:r>
              <a:rPr lang="ru-RU" baseline="0" dirty="0" smtClean="0"/>
              <a:t>11.06.2020 доработанный проект схемы теплоснабжения размещен на официальном сайте администрации г. Тулы</a:t>
            </a:r>
          </a:p>
          <a:p>
            <a:pPr marL="171450" indent="-171450">
              <a:buFont typeface="Arial" panose="020B0604020202020204" pitchFamily="34" charset="0"/>
              <a:buChar char="•"/>
              <a:defRPr/>
            </a:pPr>
            <a:r>
              <a:rPr lang="ru-RU" baseline="0" dirty="0" smtClean="0"/>
              <a:t>11.06.2020 в бюллетене Официальный вестник муниципального образования город Тула размещено уведомление о проведении настоящих публичных слушаний</a:t>
            </a:r>
          </a:p>
          <a:p>
            <a:pPr marL="0" indent="0">
              <a:buFont typeface="Arial" panose="020B0604020202020204" pitchFamily="34" charset="0"/>
              <a:buNone/>
              <a:defRPr/>
            </a:pPr>
            <a:endParaRPr lang="ru-RU" baseline="0" dirty="0" smtClean="0"/>
          </a:p>
          <a:p>
            <a:pPr>
              <a:defRPr/>
            </a:pPr>
            <a:r>
              <a:rPr lang="ru-RU" baseline="0" dirty="0" smtClean="0"/>
              <a:t>Среди замечаний есть как редакционные (на них останавливаться не будем), так и </a:t>
            </a:r>
            <a:r>
              <a:rPr lang="ru-RU" baseline="0" dirty="0" err="1" smtClean="0"/>
              <a:t>сутевые</a:t>
            </a:r>
            <a:r>
              <a:rPr lang="ru-RU" baseline="0" dirty="0" smtClean="0"/>
              <a:t> – их рассмотрим подробнее.</a:t>
            </a:r>
          </a:p>
        </p:txBody>
      </p:sp>
      <p:sp>
        <p:nvSpPr>
          <p:cNvPr id="4" name="Номер слайда 3"/>
          <p:cNvSpPr>
            <a:spLocks noGrp="1"/>
          </p:cNvSpPr>
          <p:nvPr>
            <p:ph type="sldNum" sz="quarter" idx="10"/>
          </p:nvPr>
        </p:nvSpPr>
        <p:spPr/>
        <p:txBody>
          <a:bodyPr/>
          <a:lstStyle/>
          <a:p>
            <a:fld id="{52827A3A-2EA1-4103-9BE7-5EDEED2DB031}" type="slidenum">
              <a:rPr lang="ru-RU" smtClean="0"/>
              <a:pPr/>
              <a:t>2</a:t>
            </a:fld>
            <a:endParaRPr lang="ru-RU"/>
          </a:p>
        </p:txBody>
      </p:sp>
    </p:spTree>
    <p:extLst>
      <p:ext uri="{BB962C8B-B14F-4D97-AF65-F5344CB8AC3E}">
        <p14:creationId xmlns="" xmlns:p14="http://schemas.microsoft.com/office/powerpoint/2010/main" val="47863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latin typeface="Times New Roman" panose="02020603050405020304" pitchFamily="18" charset="0"/>
                <a:cs typeface="Times New Roman" panose="02020603050405020304" pitchFamily="18" charset="0"/>
              </a:rPr>
              <a:t>Напомним</a:t>
            </a:r>
            <a:r>
              <a:rPr lang="ru-RU" baseline="0" dirty="0" smtClean="0">
                <a:latin typeface="Times New Roman" panose="02020603050405020304" pitchFamily="18" charset="0"/>
                <a:cs typeface="Times New Roman" panose="02020603050405020304" pitchFamily="18" charset="0"/>
              </a:rPr>
              <a:t> основные характеристики рассматриваемого проекта схемы теплоснабжения.</a:t>
            </a:r>
          </a:p>
          <a:p>
            <a:r>
              <a:rPr lang="ru-RU" dirty="0" smtClean="0">
                <a:latin typeface="Times New Roman" panose="02020603050405020304" pitchFamily="18" charset="0"/>
                <a:cs typeface="Times New Roman" panose="02020603050405020304" pitchFamily="18" charset="0"/>
              </a:rPr>
              <a:t>Мероприятия по развитию систем теплоснабжения г. Тулы включают в себя:</a:t>
            </a:r>
          </a:p>
          <a:p>
            <a:pPr lvl="0" defTabSz="622300">
              <a:spcBef>
                <a:spcPct val="0"/>
              </a:spcBef>
              <a:spcAft>
                <a:spcPts val="0"/>
              </a:spcAft>
            </a:pPr>
            <a:r>
              <a:rPr lang="ru-RU" sz="1200" b="1" kern="1200" dirty="0" smtClean="0">
                <a:solidFill>
                  <a:schemeClr val="tx1"/>
                </a:solidFill>
                <a:latin typeface="Times New Roman" panose="02020603050405020304" pitchFamily="18" charset="0"/>
                <a:cs typeface="Times New Roman" panose="02020603050405020304" pitchFamily="18" charset="0"/>
              </a:rPr>
              <a:t>Техническое перевооружение 114 котельных АО «</a:t>
            </a:r>
            <a:r>
              <a:rPr lang="ru-RU" sz="1200" b="1" kern="1200" dirty="0" err="1" smtClean="0">
                <a:solidFill>
                  <a:schemeClr val="tx1"/>
                </a:solidFill>
                <a:latin typeface="Times New Roman" panose="02020603050405020304" pitchFamily="18" charset="0"/>
                <a:cs typeface="Times New Roman" panose="02020603050405020304" pitchFamily="18" charset="0"/>
              </a:rPr>
              <a:t>Тулатеплосеть</a:t>
            </a:r>
            <a:r>
              <a:rPr lang="ru-RU" sz="1200" b="1" kern="1200" dirty="0" smtClean="0">
                <a:solidFill>
                  <a:schemeClr val="tx1"/>
                </a:solidFill>
                <a:latin typeface="Times New Roman" panose="02020603050405020304" pitchFamily="18" charset="0"/>
                <a:cs typeface="Times New Roman" panose="02020603050405020304" pitchFamily="18" charset="0"/>
              </a:rPr>
              <a:t>»</a:t>
            </a:r>
            <a:r>
              <a:rPr lang="ru-RU" sz="1200" b="1" dirty="0" smtClean="0">
                <a:solidFill>
                  <a:schemeClr val="tx1"/>
                </a:solidFill>
                <a:latin typeface="Times New Roman" panose="02020603050405020304" pitchFamily="18" charset="0"/>
                <a:cs typeface="Times New Roman" panose="02020603050405020304" pitchFamily="18" charset="0"/>
              </a:rPr>
              <a:t> </a:t>
            </a:r>
            <a:endParaRPr lang="ru-RU" sz="1200" b="1" kern="1200" dirty="0" smtClean="0">
              <a:solidFill>
                <a:schemeClr val="tx1"/>
              </a:solidFill>
              <a:latin typeface="Times New Roman" panose="02020603050405020304" pitchFamily="18" charset="0"/>
              <a:cs typeface="Times New Roman" panose="02020603050405020304" pitchFamily="18" charset="0"/>
            </a:endParaRPr>
          </a:p>
          <a:p>
            <a:pPr lvl="0" defTabSz="622300">
              <a:spcBef>
                <a:spcPct val="0"/>
              </a:spcBef>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Модернизация (рекомендация) по </a:t>
            </a:r>
            <a:r>
              <a:rPr lang="ru-RU" sz="1200" b="1" dirty="0" smtClean="0">
                <a:solidFill>
                  <a:schemeClr val="tx1"/>
                </a:solidFill>
                <a:latin typeface="Times New Roman" panose="02020603050405020304" pitchFamily="18" charset="0"/>
                <a:cs typeface="Times New Roman" panose="02020603050405020304" pitchFamily="18" charset="0"/>
              </a:rPr>
              <a:t>62 котельным прочих ТСО </a:t>
            </a:r>
            <a:r>
              <a:rPr lang="ru-RU" sz="1200" dirty="0" smtClean="0">
                <a:solidFill>
                  <a:schemeClr val="tx1"/>
                </a:solidFill>
                <a:latin typeface="Times New Roman" panose="02020603050405020304" pitchFamily="18" charset="0"/>
                <a:cs typeface="Times New Roman" panose="02020603050405020304" pitchFamily="18" charset="0"/>
              </a:rPr>
              <a:t>снижение установленной мощности с </a:t>
            </a:r>
            <a:r>
              <a:rPr lang="ru-RU" sz="1200" b="1" dirty="0" smtClean="0">
                <a:solidFill>
                  <a:schemeClr val="tx1"/>
                </a:solidFill>
                <a:latin typeface="Times New Roman" panose="02020603050405020304" pitchFamily="18" charset="0"/>
                <a:cs typeface="Times New Roman" panose="02020603050405020304" pitchFamily="18" charset="0"/>
              </a:rPr>
              <a:t>709</a:t>
            </a:r>
            <a:r>
              <a:rPr lang="ru-RU" sz="1200" dirty="0" smtClean="0">
                <a:solidFill>
                  <a:schemeClr val="tx1"/>
                </a:solidFill>
                <a:latin typeface="Times New Roman" panose="02020603050405020304" pitchFamily="18" charset="0"/>
                <a:cs typeface="Times New Roman" panose="02020603050405020304" pitchFamily="18" charset="0"/>
              </a:rPr>
              <a:t> Гкал/ч (2019 г.) до </a:t>
            </a:r>
            <a:r>
              <a:rPr lang="ru-RU" sz="1200" b="1" dirty="0" smtClean="0">
                <a:solidFill>
                  <a:schemeClr val="tx1"/>
                </a:solidFill>
                <a:latin typeface="Times New Roman" panose="02020603050405020304" pitchFamily="18" charset="0"/>
                <a:cs typeface="Times New Roman" panose="02020603050405020304" pitchFamily="18" charset="0"/>
              </a:rPr>
              <a:t>347</a:t>
            </a:r>
            <a:r>
              <a:rPr lang="ru-RU" sz="1200" dirty="0" smtClean="0">
                <a:solidFill>
                  <a:schemeClr val="tx1"/>
                </a:solidFill>
                <a:latin typeface="Times New Roman" panose="02020603050405020304" pitchFamily="18" charset="0"/>
                <a:cs typeface="Times New Roman" panose="02020603050405020304" pitchFamily="18" charset="0"/>
              </a:rPr>
              <a:t> Гкал/ч (2035 г.)</a:t>
            </a:r>
          </a:p>
          <a:p>
            <a:pPr lvl="0" defTabSz="622300">
              <a:spcAft>
                <a:spcPts val="0"/>
              </a:spcAft>
            </a:pPr>
            <a:r>
              <a:rPr lang="ru-RU" sz="1200" b="1" kern="1200" dirty="0" smtClean="0">
                <a:solidFill>
                  <a:schemeClr val="tx1"/>
                </a:solidFill>
                <a:latin typeface="Times New Roman" panose="02020603050405020304" pitchFamily="18" charset="0"/>
                <a:cs typeface="Times New Roman" panose="02020603050405020304" pitchFamily="18" charset="0"/>
              </a:rPr>
              <a:t>Новое строительство </a:t>
            </a:r>
            <a:r>
              <a:rPr lang="ru-RU" sz="1200" b="1" dirty="0" smtClean="0">
                <a:solidFill>
                  <a:schemeClr val="tx1"/>
                </a:solidFill>
                <a:latin typeface="Times New Roman" panose="02020603050405020304" pitchFamily="18" charset="0"/>
                <a:cs typeface="Times New Roman" panose="02020603050405020304" pitchFamily="18" charset="0"/>
              </a:rPr>
              <a:t>31 </a:t>
            </a:r>
            <a:r>
              <a:rPr lang="ru-RU" sz="1200" b="1" kern="1200" dirty="0" smtClean="0">
                <a:solidFill>
                  <a:schemeClr val="tx1"/>
                </a:solidFill>
                <a:latin typeface="Times New Roman" panose="02020603050405020304" pitchFamily="18" charset="0"/>
                <a:cs typeface="Times New Roman" panose="02020603050405020304" pitchFamily="18" charset="0"/>
              </a:rPr>
              <a:t>котельной</a:t>
            </a:r>
          </a:p>
          <a:p>
            <a:pPr lvl="0" defTabSz="622300">
              <a:spcBef>
                <a:spcPct val="0"/>
              </a:spcBef>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тепловой мощностью </a:t>
            </a:r>
            <a:r>
              <a:rPr lang="ru-RU" sz="1200" b="1" dirty="0" smtClean="0">
                <a:solidFill>
                  <a:schemeClr val="tx1"/>
                </a:solidFill>
                <a:latin typeface="Times New Roman" panose="02020603050405020304" pitchFamily="18" charset="0"/>
                <a:cs typeface="Times New Roman" panose="02020603050405020304" pitchFamily="18" charset="0"/>
              </a:rPr>
              <a:t>395</a:t>
            </a:r>
            <a:r>
              <a:rPr lang="ru-RU" sz="1200" dirty="0" smtClean="0">
                <a:solidFill>
                  <a:schemeClr val="tx1"/>
                </a:solidFill>
                <a:latin typeface="Times New Roman" panose="02020603050405020304" pitchFamily="18" charset="0"/>
                <a:cs typeface="Times New Roman" panose="02020603050405020304" pitchFamily="18" charset="0"/>
              </a:rPr>
              <a:t> Гкал/ч</a:t>
            </a:r>
            <a:endParaRPr lang="ru-RU" sz="1200" kern="1200" dirty="0" smtClean="0">
              <a:solidFill>
                <a:schemeClr val="tx1"/>
              </a:solidFill>
              <a:latin typeface="Times New Roman" panose="02020603050405020304" pitchFamily="18" charset="0"/>
              <a:cs typeface="Times New Roman" panose="02020603050405020304" pitchFamily="18" charset="0"/>
            </a:endParaRPr>
          </a:p>
          <a:p>
            <a:pPr lvl="0" defTabSz="622300">
              <a:spcBef>
                <a:spcPct val="0"/>
              </a:spcBef>
              <a:spcAft>
                <a:spcPts val="0"/>
              </a:spcAft>
            </a:pPr>
            <a:r>
              <a:rPr lang="ru-RU" sz="1200" b="1" kern="1200" dirty="0" smtClean="0">
                <a:solidFill>
                  <a:schemeClr val="tx1"/>
                </a:solidFill>
                <a:latin typeface="Times New Roman" panose="02020603050405020304" pitchFamily="18" charset="0"/>
                <a:cs typeface="Times New Roman" panose="02020603050405020304" pitchFamily="18" charset="0"/>
              </a:rPr>
              <a:t>Вывод из эксплуатации 34 источников</a:t>
            </a:r>
          </a:p>
          <a:p>
            <a:pPr lvl="0" defTabSz="622300">
              <a:spcBef>
                <a:spcPct val="0"/>
              </a:spcBef>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тепловой мощностью </a:t>
            </a:r>
            <a:r>
              <a:rPr lang="ru-RU" sz="1200" b="1" dirty="0" smtClean="0">
                <a:solidFill>
                  <a:schemeClr val="tx1"/>
                </a:solidFill>
                <a:latin typeface="Times New Roman" panose="02020603050405020304" pitchFamily="18" charset="0"/>
                <a:cs typeface="Times New Roman" panose="02020603050405020304" pitchFamily="18" charset="0"/>
              </a:rPr>
              <a:t>134</a:t>
            </a:r>
            <a:r>
              <a:rPr lang="ru-RU" sz="1200" dirty="0" smtClean="0">
                <a:solidFill>
                  <a:schemeClr val="tx1"/>
                </a:solidFill>
                <a:latin typeface="Times New Roman" panose="02020603050405020304" pitchFamily="18" charset="0"/>
                <a:cs typeface="Times New Roman" panose="02020603050405020304" pitchFamily="18" charset="0"/>
              </a:rPr>
              <a:t> Гкал/ч</a:t>
            </a:r>
          </a:p>
          <a:p>
            <a:pPr marL="0" marR="0" lvl="0" indent="0" algn="l" defTabSz="622300" rtl="0" eaLnBrk="1" fontAlgn="auto" latinLnBrk="0" hangingPunct="1">
              <a:lnSpc>
                <a:spcPct val="100000"/>
              </a:lnSpc>
              <a:spcBef>
                <a:spcPct val="0"/>
              </a:spcBef>
              <a:spcAft>
                <a:spcPts val="0"/>
              </a:spcAft>
              <a:buClrTx/>
              <a:buSzTx/>
              <a:buFontTx/>
              <a:buNone/>
              <a:tabLst/>
              <a:defRPr/>
            </a:pPr>
            <a:r>
              <a:rPr lang="ru-RU" sz="1200" b="1" kern="1200" dirty="0" smtClean="0">
                <a:solidFill>
                  <a:schemeClr val="tx1"/>
                </a:solidFill>
                <a:latin typeface="Times New Roman" panose="02020603050405020304" pitchFamily="18" charset="0"/>
                <a:cs typeface="Times New Roman" panose="02020603050405020304" pitchFamily="18" charset="0"/>
              </a:rPr>
              <a:t>Переключение тепловых нагрузок между источниками тепловой энергии: </a:t>
            </a:r>
            <a:r>
              <a:rPr lang="ru-RU" sz="1200" b="1" dirty="0" smtClean="0">
                <a:solidFill>
                  <a:schemeClr val="tx1"/>
                </a:solidFill>
                <a:latin typeface="Times New Roman" panose="02020603050405020304" pitchFamily="18" charset="0"/>
                <a:cs typeface="Times New Roman" panose="02020603050405020304" pitchFamily="18" charset="0"/>
              </a:rPr>
              <a:t>165</a:t>
            </a:r>
            <a:r>
              <a:rPr lang="ru-RU" sz="1200" dirty="0" smtClean="0">
                <a:solidFill>
                  <a:schemeClr val="tx1"/>
                </a:solidFill>
                <a:latin typeface="Times New Roman" panose="02020603050405020304" pitchFamily="18" charset="0"/>
                <a:cs typeface="Times New Roman" panose="02020603050405020304" pitchFamily="18" charset="0"/>
              </a:rPr>
              <a:t> Гкал/ч</a:t>
            </a:r>
          </a:p>
          <a:p>
            <a:pPr marL="0" marR="0" lvl="0" indent="0" algn="l" defTabSz="622300" rtl="0" eaLnBrk="1" fontAlgn="auto" latinLnBrk="0" hangingPunct="1">
              <a:lnSpc>
                <a:spcPct val="100000"/>
              </a:lnSpc>
              <a:spcBef>
                <a:spcPct val="0"/>
              </a:spcBef>
              <a:spcAft>
                <a:spcPts val="0"/>
              </a:spcAft>
              <a:buClrTx/>
              <a:buSzTx/>
              <a:buFontTx/>
              <a:buNone/>
              <a:tabLst/>
              <a:defRPr/>
            </a:pPr>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Финансовые потребности мероприятия Схемы теплоснабжения</a:t>
            </a:r>
            <a:r>
              <a:rPr lang="ru-RU" baseline="0" dirty="0" smtClean="0">
                <a:latin typeface="Times New Roman" panose="02020603050405020304" pitchFamily="18" charset="0"/>
                <a:cs typeface="Times New Roman" panose="02020603050405020304" pitchFamily="18" charset="0"/>
              </a:rPr>
              <a:t> составляют 29,2 млрд руб., в т. ч.</a:t>
            </a:r>
          </a:p>
          <a:p>
            <a:pPr marL="171438" indent="-171438">
              <a:buFont typeface="Arial" panose="020B0604020202020204" pitchFamily="34" charset="0"/>
              <a:buChar char="•"/>
            </a:pPr>
            <a:r>
              <a:rPr lang="ru-RU" baseline="0" dirty="0" smtClean="0">
                <a:latin typeface="Times New Roman" panose="02020603050405020304" pitchFamily="18" charset="0"/>
                <a:cs typeface="Times New Roman" panose="02020603050405020304" pitchFamily="18" charset="0"/>
              </a:rPr>
              <a:t>21,0 млрд руб. – финансовые потребности на мероприятия на тепловых сетях, из них:</a:t>
            </a:r>
          </a:p>
          <a:p>
            <a:pPr marL="628603" lvl="1" indent="-171438">
              <a:buFont typeface="Arial" panose="020B0604020202020204" pitchFamily="34" charset="0"/>
              <a:buChar char="•"/>
            </a:pPr>
            <a:r>
              <a:rPr lang="ru-RU" baseline="0" dirty="0" smtClean="0">
                <a:latin typeface="Times New Roman" panose="02020603050405020304" pitchFamily="18" charset="0"/>
                <a:cs typeface="Times New Roman" panose="02020603050405020304" pitchFamily="18" charset="0"/>
              </a:rPr>
              <a:t>18,1 млрд руб. – финансовые потребности на мероприятия по обеспечению надежности и качества;</a:t>
            </a:r>
          </a:p>
          <a:p>
            <a:pPr marL="628603" lvl="1" indent="-171438">
              <a:buFont typeface="Arial" panose="020B0604020202020204" pitchFamily="34" charset="0"/>
              <a:buChar char="•"/>
            </a:pPr>
            <a:r>
              <a:rPr lang="ru-RU" baseline="0" dirty="0" smtClean="0">
                <a:latin typeface="Times New Roman" panose="02020603050405020304" pitchFamily="18" charset="0"/>
                <a:cs typeface="Times New Roman" panose="02020603050405020304" pitchFamily="18" charset="0"/>
              </a:rPr>
              <a:t>2,9 млрд руб. – финансовые потребности на мероприятия для подключения новых потребителей;</a:t>
            </a:r>
          </a:p>
          <a:p>
            <a:pPr marL="171438" indent="-171438">
              <a:buFont typeface="Arial" panose="020B0604020202020204" pitchFamily="34" charset="0"/>
              <a:buChar char="•"/>
            </a:pPr>
            <a:r>
              <a:rPr lang="ru-RU" baseline="0" dirty="0" smtClean="0">
                <a:latin typeface="Times New Roman" panose="02020603050405020304" pitchFamily="18" charset="0"/>
                <a:cs typeface="Times New Roman" panose="02020603050405020304" pitchFamily="18" charset="0"/>
              </a:rPr>
              <a:t>8,2 млрд руб. – финансовые потребности на мероприятия на источниках тепловой энергии, из них:</a:t>
            </a:r>
          </a:p>
          <a:p>
            <a:pPr marL="628603" lvl="1" indent="-171438">
              <a:buFont typeface="Arial" panose="020B0604020202020204" pitchFamily="34" charset="0"/>
              <a:buChar char="•"/>
            </a:pPr>
            <a:r>
              <a:rPr lang="ru-RU" baseline="0" dirty="0" smtClean="0">
                <a:latin typeface="Times New Roman" panose="02020603050405020304" pitchFamily="18" charset="0"/>
                <a:cs typeface="Times New Roman" panose="02020603050405020304" pitchFamily="18" charset="0"/>
              </a:rPr>
              <a:t>7,6 млрд руб. – финансовые потребности на мероприятия по обеспечению надежности и качества;</a:t>
            </a:r>
          </a:p>
          <a:p>
            <a:pPr marL="628603" lvl="1" indent="-171438">
              <a:buFont typeface="Arial" panose="020B0604020202020204" pitchFamily="34" charset="0"/>
              <a:buChar char="•"/>
            </a:pPr>
            <a:r>
              <a:rPr lang="ru-RU" baseline="0" dirty="0" smtClean="0">
                <a:latin typeface="Times New Roman" panose="02020603050405020304" pitchFamily="18" charset="0"/>
                <a:cs typeface="Times New Roman" panose="02020603050405020304" pitchFamily="18" charset="0"/>
              </a:rPr>
              <a:t>0,6 млрд руб. – финансовые потребности на мероприятия по подключению перспективных потребителей.</a:t>
            </a:r>
            <a:endParaRPr lang="ru-RU" sz="1200" dirty="0" smtClean="0">
              <a:solidFill>
                <a:schemeClr val="tx1"/>
              </a:solidFill>
              <a:latin typeface="Times New Roman" panose="02020603050405020304" pitchFamily="18" charset="0"/>
              <a:cs typeface="Times New Roman" panose="02020603050405020304" pitchFamily="18" charset="0"/>
            </a:endParaRPr>
          </a:p>
          <a:p>
            <a:pPr lvl="0" defTabSz="622300">
              <a:spcBef>
                <a:spcPct val="0"/>
              </a:spcBef>
              <a:spcAft>
                <a:spcPts val="0"/>
              </a:spcAft>
            </a:pPr>
            <a:endParaRPr lang="ru-RU" sz="1200" b="1" dirty="0" smtClean="0">
              <a:solidFill>
                <a:schemeClr val="tx1"/>
              </a:solidFill>
              <a:latin typeface="Times New Roman" panose="02020603050405020304" pitchFamily="18" charset="0"/>
              <a:cs typeface="Times New Roman" panose="02020603050405020304" pitchFamily="18" charset="0"/>
            </a:endParaRPr>
          </a:p>
          <a:p>
            <a:r>
              <a:rPr lang="ru-RU" baseline="0" dirty="0" smtClean="0">
                <a:latin typeface="Times New Roman" panose="02020603050405020304" pitchFamily="18" charset="0"/>
                <a:cs typeface="Times New Roman" panose="02020603050405020304" pitchFamily="18" charset="0"/>
              </a:rPr>
              <a:t>На слайде представлены</a:t>
            </a:r>
            <a:r>
              <a:rPr lang="ru-RU" dirty="0" smtClean="0">
                <a:latin typeface="Times New Roman" panose="02020603050405020304" pitchFamily="18" charset="0"/>
                <a:cs typeface="Times New Roman" panose="02020603050405020304" pitchFamily="18" charset="0"/>
              </a:rPr>
              <a:t> ценовые (тарифные) последствия </a:t>
            </a:r>
            <a:r>
              <a:rPr lang="ru-RU" baseline="0" dirty="0" smtClean="0">
                <a:latin typeface="Times New Roman" panose="02020603050405020304" pitchFamily="18" charset="0"/>
                <a:cs typeface="Times New Roman" panose="02020603050405020304" pitchFamily="18" charset="0"/>
              </a:rPr>
              <a:t>АО «</a:t>
            </a:r>
            <a:r>
              <a:rPr lang="ru-RU" baseline="0" dirty="0" err="1" smtClean="0">
                <a:latin typeface="Times New Roman" panose="02020603050405020304" pitchFamily="18" charset="0"/>
                <a:cs typeface="Times New Roman" panose="02020603050405020304" pitchFamily="18" charset="0"/>
              </a:rPr>
              <a:t>Тулатеплосеть</a:t>
            </a:r>
            <a:r>
              <a:rPr lang="ru-RU" baseline="0" dirty="0" smtClean="0">
                <a:latin typeface="Times New Roman" panose="02020603050405020304" pitchFamily="18" charset="0"/>
                <a:cs typeface="Times New Roman" panose="02020603050405020304" pitchFamily="18" charset="0"/>
              </a:rPr>
              <a:t>» в результате реализации мероприятий, предусмотренными настоящей Схемой теплоснабжения: в первые годы реализации мероприятий скорость роста тарифа составит 4-9 %% в год, в дальнейшем в связи в повышением эффективности системы теплоснабжения АО «</a:t>
            </a:r>
            <a:r>
              <a:rPr lang="ru-RU" baseline="0" dirty="0" err="1" smtClean="0">
                <a:latin typeface="Times New Roman" panose="02020603050405020304" pitchFamily="18" charset="0"/>
                <a:cs typeface="Times New Roman" panose="02020603050405020304" pitchFamily="18" charset="0"/>
              </a:rPr>
              <a:t>Тулатеплосеть</a:t>
            </a:r>
            <a:r>
              <a:rPr lang="ru-RU" baseline="0" dirty="0" smtClean="0">
                <a:latin typeface="Times New Roman" panose="02020603050405020304" pitchFamily="18" charset="0"/>
                <a:cs typeface="Times New Roman" panose="02020603050405020304" pitchFamily="18" charset="0"/>
              </a:rPr>
              <a:t>» скорость роста тарифа составит 0,5-4 %%.</a:t>
            </a:r>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r>
              <a:rPr lang="ru-RU" baseline="0" dirty="0" smtClean="0">
                <a:latin typeface="Times New Roman" panose="02020603050405020304" pitchFamily="18" charset="0"/>
                <a:cs typeface="Times New Roman" panose="02020603050405020304" pitchFamily="18" charset="0"/>
              </a:rPr>
              <a:t>Следует отметить, что замечания Минэнерго России не коснулись ни технических решений, ни объемов капитальных вложений для реализации мероприятий, ни тарифных последствий.</a:t>
            </a:r>
          </a:p>
          <a:p>
            <a:r>
              <a:rPr lang="ru-RU" baseline="0" dirty="0" smtClean="0">
                <a:latin typeface="Times New Roman" panose="02020603050405020304" pitchFamily="18" charset="0"/>
                <a:cs typeface="Times New Roman" panose="02020603050405020304" pitchFamily="18" charset="0"/>
              </a:rPr>
              <a:t>В основном замечания носят уточняющий характер относительно требований нормативно-правовых актов Минэнерго России по составу и содержанию схем теплоснабжения.</a:t>
            </a:r>
            <a:endParaRPr lang="ru-RU" dirty="0" smtClean="0">
              <a:latin typeface="Times New Roman" panose="02020603050405020304" pitchFamily="18" charset="0"/>
              <a:cs typeface="Times New Roman" panose="02020603050405020304" pitchFamily="18" charset="0"/>
            </a:endParaRPr>
          </a:p>
          <a:p>
            <a:pPr lvl="0" defTabSz="622300">
              <a:spcBef>
                <a:spcPct val="0"/>
              </a:spcBef>
              <a:spcAft>
                <a:spcPts val="0"/>
              </a:spcAft>
            </a:pPr>
            <a:endParaRPr lang="ru-RU" sz="1200" b="1" dirty="0" smtClean="0">
              <a:solidFill>
                <a:schemeClr val="tx1"/>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52827A3A-2EA1-4103-9BE7-5EDEED2DB031}" type="slidenum">
              <a:rPr lang="ru-RU" smtClean="0"/>
              <a:pPr/>
              <a:t>3</a:t>
            </a:fld>
            <a:endParaRPr lang="ru-RU"/>
          </a:p>
        </p:txBody>
      </p:sp>
    </p:spTree>
    <p:extLst>
      <p:ext uri="{BB962C8B-B14F-4D97-AF65-F5344CB8AC3E}">
        <p14:creationId xmlns="" xmlns:p14="http://schemas.microsoft.com/office/powerpoint/2010/main" val="360939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В актуализируемом периоде среднее удельное количество отказов оборудования тепловых сетей в городе остается достаточно стабильным на уровне 0,25 ед./км/год (рисунок А, таблица Г слайда).</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Общее количество отказов имеет тенденцию к снижению (рисунок Б).  Динамика среднего времени восстановления теплопроводов города (рисунок В) за последние пять лет неравномерна, но в целом соответствует допустимым значениям, определенных требованиями нормативных документов.</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a:defRPr/>
            </a:pPr>
            <a:r>
              <a:rPr lang="ru-RU" sz="1000" baseline="0" dirty="0" smtClean="0"/>
              <a:t>Замечания экспертной комиссии Минэнерго к материалам Схемы в отношении показателей надежности оборудования источников теплоснабжения и тепловых сетей имеют две группы причин:  </a:t>
            </a:r>
          </a:p>
          <a:p>
            <a:pPr marL="171450" indent="-171450">
              <a:buFontTx/>
              <a:buChar char="-"/>
              <a:defRPr/>
            </a:pPr>
            <a:r>
              <a:rPr lang="ru-RU" sz="1000" baseline="0" dirty="0" smtClean="0"/>
              <a:t>недостаточный объем и качество предоставленных для разработки Схемы исходных данных;</a:t>
            </a:r>
          </a:p>
          <a:p>
            <a:pPr marL="171450" indent="-171450">
              <a:buFontTx/>
              <a:buChar char="-"/>
              <a:defRPr/>
            </a:pPr>
            <a:r>
              <a:rPr lang="ru-RU" sz="1000" baseline="0" dirty="0" smtClean="0"/>
              <a:t>изменившиеся требования к оформлению и представлению результатов анализа в соответствии с принятыми новыми нормативными документами.</a:t>
            </a:r>
          </a:p>
          <a:p>
            <a:pPr marL="0" indent="0">
              <a:buFontTx/>
              <a:buNone/>
              <a:defRPr/>
            </a:pPr>
            <a:r>
              <a:rPr lang="ru-RU" sz="1000" baseline="0" dirty="0" smtClean="0"/>
              <a:t>Разработчиком (совместно с администрацией города) сделана попытка обеспечить требуемый объем данных (о статистике отказов оборудования ТСО) повторным запросом, в результате которого в материалы Схемы внесен ряд изменений (глава 1, том 1: часть 2, </a:t>
            </a:r>
            <a:r>
              <a:rPr lang="ru-RU" sz="1000" baseline="0" dirty="0" err="1" smtClean="0"/>
              <a:t>пп</a:t>
            </a:r>
            <a:r>
              <a:rPr lang="ru-RU" sz="1000" baseline="0" dirty="0" smtClean="0"/>
              <a:t>. 2.1.1.12, таблицы 30, 31; </a:t>
            </a:r>
            <a:r>
              <a:rPr lang="ru-RU" sz="1000" baseline="0" dirty="0" err="1" smtClean="0"/>
              <a:t>пп</a:t>
            </a:r>
            <a:r>
              <a:rPr lang="ru-RU" sz="1000" baseline="0" dirty="0" smtClean="0"/>
              <a:t>. 2.1.1.15, таблица 32; часть 3, </a:t>
            </a:r>
            <a:r>
              <a:rPr lang="ru-RU" sz="1000" baseline="0" dirty="0" err="1" smtClean="0"/>
              <a:t>пп</a:t>
            </a:r>
            <a:r>
              <a:rPr lang="ru-RU" sz="1000" baseline="0" dirty="0" smtClean="0"/>
              <a:t>. 3.10, таблица 95; глава 1, том 2, часть 9, </a:t>
            </a:r>
            <a:r>
              <a:rPr lang="ru-RU" sz="1000" baseline="0" dirty="0" err="1" smtClean="0"/>
              <a:t>пп</a:t>
            </a:r>
            <a:r>
              <a:rPr lang="ru-RU" sz="1000" baseline="0" dirty="0" smtClean="0"/>
              <a:t>. 9.1, 9.2 добавлены таблицы 114, 115, 211; глава 13, книга 13, часть 3, </a:t>
            </a:r>
            <a:r>
              <a:rPr lang="ru-RU" sz="1000" baseline="0" dirty="0" err="1" smtClean="0"/>
              <a:t>пп</a:t>
            </a:r>
            <a:r>
              <a:rPr lang="ru-RU" sz="1000" baseline="0" dirty="0" smtClean="0"/>
              <a:t>. 16, таблица 16, таблица 21).</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По оформлению и представлению </a:t>
            </a:r>
            <a:r>
              <a:rPr kumimoji="0" lang="ru-RU" sz="1000" b="0" i="0" u="none" strike="noStrike" kern="1200" cap="none" spc="0" normalizeH="0" baseline="0" noProof="0" dirty="0" smtClean="0">
                <a:ln>
                  <a:noFill/>
                </a:ln>
                <a:solidFill>
                  <a:prstClr val="black"/>
                </a:solidFill>
                <a:effectLst/>
                <a:uLnTx/>
                <a:uFillTx/>
                <a:latin typeface="+mn-lt"/>
              </a:rPr>
              <a:t>в материалах Схемы </a:t>
            </a:r>
            <a:r>
              <a:rPr lang="ru-RU" sz="1000" baseline="0" dirty="0" smtClean="0"/>
              <a:t>результатов анализа статистики отказов оборудования ТСО, </a:t>
            </a:r>
            <a:r>
              <a:rPr kumimoji="0" lang="ru-RU" sz="1000" b="0" i="0" u="none" strike="noStrike" kern="1200" cap="none" spc="0" normalizeH="0" baseline="0" noProof="0" dirty="0" smtClean="0">
                <a:ln>
                  <a:noFill/>
                </a:ln>
                <a:solidFill>
                  <a:prstClr val="black"/>
                </a:solidFill>
                <a:effectLst/>
                <a:uLnTx/>
                <a:uFillTx/>
                <a:latin typeface="+mn-lt"/>
              </a:rPr>
              <a:t>Разработчиком </a:t>
            </a:r>
            <a:r>
              <a:rPr lang="ru-RU" sz="1000" baseline="0" dirty="0" smtClean="0"/>
              <a:t>даны </a:t>
            </a:r>
            <a:r>
              <a:rPr kumimoji="0" lang="ru-RU" sz="1000" b="0" i="0" u="none" strike="noStrike" kern="1200" cap="none" spc="0" normalizeH="0" baseline="0" noProof="0" dirty="0" smtClean="0">
                <a:ln>
                  <a:noFill/>
                </a:ln>
                <a:solidFill>
                  <a:prstClr val="black"/>
                </a:solidFill>
                <a:effectLst/>
                <a:uLnTx/>
                <a:uFillTx/>
                <a:latin typeface="+mn-lt"/>
              </a:rPr>
              <a:t>обоснования и пояснения, </a:t>
            </a:r>
            <a:r>
              <a:rPr lang="ru-RU" sz="1000" baseline="0" dirty="0" smtClean="0"/>
              <a:t>соответствующие</a:t>
            </a:r>
            <a:endParaRPr kumimoji="0" lang="ru-RU" sz="1000" b="0" i="0" u="none" strike="noStrike" kern="1200" cap="none" spc="0" normalizeH="0" baseline="0" noProof="0" dirty="0" smtClean="0">
              <a:ln>
                <a:noFill/>
              </a:ln>
              <a:solidFill>
                <a:prstClr val="black"/>
              </a:solidFill>
              <a:effectLst/>
              <a:uLnTx/>
              <a:uFillTx/>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000" baseline="0" dirty="0" smtClean="0"/>
              <a:t>требованиям утвержденных нормативных документов.</a:t>
            </a:r>
            <a:endParaRPr kumimoji="0" lang="ru-RU" sz="1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52827A3A-2EA1-4103-9BE7-5EDEED2DB031}" type="slidenum">
              <a:rPr lang="ru-RU" smtClean="0"/>
              <a:pPr/>
              <a:t>4</a:t>
            </a:fld>
            <a:endParaRPr lang="ru-RU"/>
          </a:p>
        </p:txBody>
      </p:sp>
    </p:spTree>
    <p:extLst>
      <p:ext uri="{BB962C8B-B14F-4D97-AF65-F5344CB8AC3E}">
        <p14:creationId xmlns="" xmlns:p14="http://schemas.microsoft.com/office/powerpoint/2010/main" val="409929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6000" algn="just" fontAlgn="ctr">
              <a:defRPr/>
            </a:pPr>
            <a:r>
              <a:rPr lang="ru-RU" dirty="0">
                <a:solidFill>
                  <a:srgbClr val="203764"/>
                </a:solidFill>
                <a:latin typeface="Arial" panose="020B0604020202020204" pitchFamily="34" charset="0"/>
              </a:rPr>
              <a:t>Прирост потребления тепловой энергии на отопление и вентиляцию рассчитан в соответствии с требованиями п. 7 Приказа Министерства строительства и жилищно-коммунального хозяйства РФ №1550 от 17.11.2017г.), согласно которому:</a:t>
            </a:r>
          </a:p>
          <a:p>
            <a:pPr marL="36000" algn="just" fontAlgn="ctr">
              <a:defRPr/>
            </a:pPr>
            <a:r>
              <a:rPr lang="ru-RU" dirty="0">
                <a:solidFill>
                  <a:srgbClr val="203764"/>
                </a:solidFill>
                <a:latin typeface="Arial" panose="020B0604020202020204" pitchFamily="34" charset="0"/>
              </a:rPr>
              <a:t> для </a:t>
            </a:r>
            <a:r>
              <a:rPr lang="ru-RU" dirty="0" smtClean="0">
                <a:solidFill>
                  <a:srgbClr val="203764"/>
                </a:solidFill>
                <a:latin typeface="Arial" panose="020B0604020202020204" pitchFamily="34" charset="0"/>
              </a:rPr>
              <a:t>вновь </a:t>
            </a:r>
            <a:r>
              <a:rPr lang="ru-RU" dirty="0">
                <a:solidFill>
                  <a:srgbClr val="203764"/>
                </a:solidFill>
                <a:latin typeface="Arial" panose="020B0604020202020204" pitchFamily="34" charset="0"/>
              </a:rPr>
              <a:t>создаваемых зданий, строений, сооружений удельная характеристика расхода тепловой энергии на отопление и вентиляцию уменьшается:</a:t>
            </a:r>
          </a:p>
          <a:p>
            <a:pPr marL="36000" algn="just" fontAlgn="ctr">
              <a:defRPr/>
            </a:pPr>
            <a:r>
              <a:rPr lang="ru-RU" dirty="0">
                <a:solidFill>
                  <a:srgbClr val="203764"/>
                </a:solidFill>
                <a:latin typeface="Arial" panose="020B0604020202020204" pitchFamily="34" charset="0"/>
              </a:rPr>
              <a:t>с 1 января 2018 г. - на 20 процентов по отношению к удельной характеристике расхода тепловой энергии на отопление и вентиляцию; </a:t>
            </a:r>
          </a:p>
          <a:p>
            <a:pPr marL="36000" algn="just" fontAlgn="ctr">
              <a:defRPr/>
            </a:pPr>
            <a:r>
              <a:rPr lang="ru-RU" dirty="0">
                <a:solidFill>
                  <a:srgbClr val="203764"/>
                </a:solidFill>
                <a:latin typeface="Arial" panose="020B0604020202020204" pitchFamily="34" charset="0"/>
              </a:rPr>
              <a:t>с 1 января 2023 г. - не менее чем на 40 процентов; </a:t>
            </a:r>
          </a:p>
          <a:p>
            <a:pPr marL="36000" algn="just" fontAlgn="ctr">
              <a:defRPr/>
            </a:pPr>
            <a:r>
              <a:rPr lang="ru-RU" dirty="0">
                <a:solidFill>
                  <a:srgbClr val="203764"/>
                </a:solidFill>
                <a:latin typeface="Arial" panose="020B0604020202020204" pitchFamily="34" charset="0"/>
              </a:rPr>
              <a:t>с 1 января 2028 г: - не менее чем на 50 процентов.</a:t>
            </a:r>
          </a:p>
          <a:p>
            <a:pPr marL="36000" algn="just" fontAlgn="ctr">
              <a:defRPr/>
            </a:pPr>
            <a:r>
              <a:rPr lang="ru-RU" dirty="0">
                <a:solidFill>
                  <a:srgbClr val="203764"/>
                </a:solidFill>
                <a:latin typeface="Arial" panose="020B0604020202020204" pitchFamily="34" charset="0"/>
              </a:rPr>
              <a:t>Снижение удельных показателей расхода тепловой энергии на горячее водоснабжение в Приказе 1550 не предусматривается. </a:t>
            </a:r>
          </a:p>
          <a:p>
            <a:pPr marL="36000" algn="just" fontAlgn="ctr">
              <a:defRPr/>
            </a:pPr>
            <a:r>
              <a:rPr lang="ru-RU" dirty="0">
                <a:solidFill>
                  <a:srgbClr val="203764"/>
                </a:solidFill>
                <a:latin typeface="Arial" panose="020B0604020202020204" pitchFamily="34" charset="0"/>
              </a:rPr>
              <a:t>Таким образом, поэтапное снижение удельных значений тепловых нагрузок в проекте СТС учтено только в отношении тепловых нагрузок на отопление и вентиляцию, которые могут быть уменьшены на этапе проектирования за счет реализации ряда конструктивных (повышение герметичности и уровня теплоизоляции наружных ограждающих конструкций) и инженерно-технических мероприятий (установка АИТП с </a:t>
            </a:r>
            <a:r>
              <a:rPr lang="ru-RU" dirty="0" err="1">
                <a:solidFill>
                  <a:srgbClr val="203764"/>
                </a:solidFill>
                <a:latin typeface="Arial" panose="020B0604020202020204" pitchFamily="34" charset="0"/>
              </a:rPr>
              <a:t>погодозависимым</a:t>
            </a:r>
            <a:r>
              <a:rPr lang="ru-RU" dirty="0">
                <a:solidFill>
                  <a:srgbClr val="203764"/>
                </a:solidFill>
                <a:latin typeface="Arial" panose="020B0604020202020204" pitchFamily="34" charset="0"/>
              </a:rPr>
              <a:t> регулированием, утилизация теплоты вытяжного воздуха в централизованных и децентрализованных системах механической вентиляции и пр.). </a:t>
            </a:r>
          </a:p>
          <a:p>
            <a:pPr marL="36000" algn="just" fontAlgn="ctr">
              <a:defRPr/>
            </a:pPr>
            <a:endParaRPr lang="ru-RU" dirty="0"/>
          </a:p>
        </p:txBody>
      </p:sp>
      <p:sp>
        <p:nvSpPr>
          <p:cNvPr id="4" name="Номер слайда 3"/>
          <p:cNvSpPr>
            <a:spLocks noGrp="1"/>
          </p:cNvSpPr>
          <p:nvPr>
            <p:ph type="sldNum" sz="quarter" idx="10"/>
          </p:nvPr>
        </p:nvSpPr>
        <p:spPr/>
        <p:txBody>
          <a:bodyPr/>
          <a:lstStyle/>
          <a:p>
            <a:fld id="{52827A3A-2EA1-4103-9BE7-5EDEED2DB031}" type="slidenum">
              <a:rPr lang="ru-RU" smtClean="0"/>
              <a:pPr/>
              <a:t>5</a:t>
            </a:fld>
            <a:endParaRPr lang="ru-RU"/>
          </a:p>
        </p:txBody>
      </p:sp>
    </p:spTree>
    <p:extLst>
      <p:ext uri="{BB962C8B-B14F-4D97-AF65-F5344CB8AC3E}">
        <p14:creationId xmlns="" xmlns:p14="http://schemas.microsoft.com/office/powerpoint/2010/main" val="294065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b="1" dirty="0">
                <a:solidFill>
                  <a:srgbClr val="000000"/>
                </a:solidFill>
                <a:latin typeface="Times New Roman" panose="02020603050405020304" pitchFamily="18" charset="0"/>
                <a:ea typeface="Times New Roman" panose="02020603050405020304" pitchFamily="18" charset="0"/>
              </a:rPr>
              <a:t>Замечание Минэнерго: Отсутствует информация о калибровке электронной модели</a:t>
            </a:r>
          </a:p>
          <a:p>
            <a:pPr>
              <a:defRPr/>
            </a:pPr>
            <a:r>
              <a:rPr lang="ru-RU" dirty="0">
                <a:solidFill>
                  <a:srgbClr val="000000"/>
                </a:solidFill>
                <a:latin typeface="Times New Roman" panose="02020603050405020304" pitchFamily="18" charset="0"/>
              </a:rPr>
              <a:t>К сожалению теплоснабжающие организации не предоставили </a:t>
            </a:r>
            <a:r>
              <a:rPr lang="ru-RU" dirty="0" smtClean="0">
                <a:solidFill>
                  <a:srgbClr val="000000"/>
                </a:solidFill>
                <a:latin typeface="Times New Roman" panose="02020603050405020304" pitchFamily="18" charset="0"/>
              </a:rPr>
              <a:t>данных </a:t>
            </a:r>
            <a:r>
              <a:rPr lang="ru-RU" dirty="0">
                <a:solidFill>
                  <a:srgbClr val="000000"/>
                </a:solidFill>
                <a:latin typeface="Times New Roman" panose="02020603050405020304" pitchFamily="18" charset="0"/>
              </a:rPr>
              <a:t>с приборов учета котельных, которые необходимы для калибровки электронной модели. По этой причине </a:t>
            </a:r>
            <a:r>
              <a:rPr lang="ru-RU" dirty="0"/>
              <a:t>для калибровки использованы данные приборов учета газа на источниках по причине отсутствия данных измерений расходов и давлений в контрольных точках тепловой сети. Принятый подход позволил провести калибровку электронной модели с расхождениями фактических и расчетных данных в пределах 10% для ограниченного количества источников в связи с большим разбросом </a:t>
            </a:r>
            <a:r>
              <a:rPr lang="ru-RU" dirty="0" smtClean="0"/>
              <a:t>результатов.</a:t>
            </a:r>
            <a:endParaRPr lang="ru-RU" dirty="0"/>
          </a:p>
          <a:p>
            <a:pPr>
              <a:defRPr/>
            </a:pPr>
            <a:endParaRPr lang="ru-RU" baseline="0" dirty="0"/>
          </a:p>
        </p:txBody>
      </p:sp>
      <p:sp>
        <p:nvSpPr>
          <p:cNvPr id="4" name="Номер слайда 3"/>
          <p:cNvSpPr>
            <a:spLocks noGrp="1"/>
          </p:cNvSpPr>
          <p:nvPr>
            <p:ph type="sldNum" sz="quarter" idx="10"/>
          </p:nvPr>
        </p:nvSpPr>
        <p:spPr/>
        <p:txBody>
          <a:bodyPr/>
          <a:lstStyle/>
          <a:p>
            <a:fld id="{52827A3A-2EA1-4103-9BE7-5EDEED2DB031}" type="slidenum">
              <a:rPr lang="ru-RU" smtClean="0"/>
              <a:pPr/>
              <a:t>6</a:t>
            </a:fld>
            <a:endParaRPr lang="ru-RU"/>
          </a:p>
        </p:txBody>
      </p:sp>
    </p:spTree>
    <p:extLst>
      <p:ext uri="{BB962C8B-B14F-4D97-AF65-F5344CB8AC3E}">
        <p14:creationId xmlns="" xmlns:p14="http://schemas.microsoft.com/office/powerpoint/2010/main" val="54799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50000"/>
              </a:lnSpc>
              <a:spcAft>
                <a:spcPts val="0"/>
              </a:spcAft>
              <a:tabLst>
                <a:tab pos="3420745" algn="l"/>
              </a:tabLst>
            </a:pP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По базовому варианту предусматриваются следующие мероприятия по развитию системы теплоснабжения в данной зоне:</a:t>
            </a:r>
          </a:p>
          <a:p>
            <a:pPr marL="342900" lvl="0" indent="-342900" algn="just">
              <a:lnSpc>
                <a:spcPct val="150000"/>
              </a:lnSpc>
              <a:spcAft>
                <a:spcPts val="800"/>
              </a:spcAft>
              <a:buFont typeface="+mj-lt"/>
              <a:buAutoNum type="arabicPeriod"/>
              <a:tabLst>
                <a:tab pos="3420745" algn="l"/>
              </a:tabLst>
            </a:pP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Строительство котельной «Овражная». Переключение части потребителей ПАО «КМЗ» в зоне транзита АО «</a:t>
            </a:r>
            <a:r>
              <a:rPr lang="ru-RU" sz="1200" dirty="0" err="1" smtClean="0">
                <a:effectLst/>
                <a:latin typeface="Arial" panose="020B0604020202020204" pitchFamily="34" charset="0"/>
                <a:ea typeface="Calibri" panose="020F0502020204030204" pitchFamily="34" charset="0"/>
                <a:cs typeface="Times New Roman" panose="02020603050405020304" pitchFamily="18" charset="0"/>
              </a:rPr>
              <a:t>Тулатеплосеть</a:t>
            </a: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 суммарной тепловой нагрузкой 28,7 Гкал/ч, а также потребителей следующих котельных (с выводом из эксплуатации последних): бойлерная ЮМР, котельная «кв. 190-а», котельная «</a:t>
            </a:r>
            <a:r>
              <a:rPr lang="ru-RU" sz="1200" dirty="0" err="1" smtClean="0">
                <a:effectLst/>
                <a:latin typeface="Arial" panose="020B0604020202020204" pitchFamily="34" charset="0"/>
                <a:ea typeface="Calibri" panose="020F0502020204030204" pitchFamily="34" charset="0"/>
                <a:cs typeface="Times New Roman" panose="02020603050405020304" pitchFamily="18" charset="0"/>
              </a:rPr>
              <a:t>новогостеевка</a:t>
            </a: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 котельная «кв. 190», котельная «кв. 190-б» суммарной тепловой нагрузкой 32,4 Гкал/ч;</a:t>
            </a:r>
          </a:p>
          <a:p>
            <a:pPr marL="342900" lvl="0" indent="-342900" algn="just">
              <a:lnSpc>
                <a:spcPct val="150000"/>
              </a:lnSpc>
              <a:spcAft>
                <a:spcPts val="800"/>
              </a:spcAft>
              <a:buFont typeface="+mj-lt"/>
              <a:buAutoNum type="arabicPeriod"/>
              <a:tabLst>
                <a:tab pos="3420745" algn="l"/>
              </a:tabLst>
            </a:pP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Реконструкция котельной «Платоновский лес». Переключение части потребителей ПАО «КМЗ» в зоне транзита АО «</a:t>
            </a:r>
            <a:r>
              <a:rPr lang="ru-RU" sz="1200" dirty="0" err="1" smtClean="0">
                <a:effectLst/>
                <a:latin typeface="Arial" panose="020B0604020202020204" pitchFamily="34" charset="0"/>
                <a:ea typeface="Calibri" panose="020F0502020204030204" pitchFamily="34" charset="0"/>
                <a:cs typeface="Times New Roman" panose="02020603050405020304" pitchFamily="18" charset="0"/>
              </a:rPr>
              <a:t>Тулатеплосеть</a:t>
            </a: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 суммарной тепловой нагрузкой 3,1 Гкал/ч;</a:t>
            </a:r>
          </a:p>
          <a:p>
            <a:pPr marL="342900" lvl="0" indent="-342900" algn="just">
              <a:lnSpc>
                <a:spcPct val="150000"/>
              </a:lnSpc>
              <a:spcAft>
                <a:spcPts val="800"/>
              </a:spcAft>
              <a:buFont typeface="+mj-lt"/>
              <a:buAutoNum type="arabicPeriod"/>
              <a:tabLst>
                <a:tab pos="3420745" algn="l"/>
              </a:tabLst>
            </a:pP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Реконструкция котельной «п. 12 лет Октября». Переключение части потребителей ПАО «КМЗ» в зоне транзита АО «</a:t>
            </a:r>
            <a:r>
              <a:rPr lang="ru-RU" sz="1200" dirty="0" err="1" smtClean="0">
                <a:effectLst/>
                <a:latin typeface="Arial" panose="020B0604020202020204" pitchFamily="34" charset="0"/>
                <a:ea typeface="Calibri" panose="020F0502020204030204" pitchFamily="34" charset="0"/>
                <a:cs typeface="Times New Roman" panose="02020603050405020304" pitchFamily="18" charset="0"/>
              </a:rPr>
              <a:t>Тулатеплосеть</a:t>
            </a: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 суммарной тепловой нагрузкой 6,6 Гкал/ч;</a:t>
            </a:r>
          </a:p>
          <a:p>
            <a:pPr marL="342900" lvl="0" indent="-342900" algn="just">
              <a:lnSpc>
                <a:spcPct val="150000"/>
              </a:lnSpc>
              <a:spcAft>
                <a:spcPts val="800"/>
              </a:spcAft>
              <a:buFont typeface="+mj-lt"/>
              <a:buAutoNum type="arabicPeriod"/>
              <a:tabLst>
                <a:tab pos="3420745" algn="l"/>
              </a:tabLst>
            </a:pP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Реконструкция котельной «Кв. Н». Переключение части потребителей ПАО «КМЗ» в зоне транзита АО «</a:t>
            </a:r>
            <a:r>
              <a:rPr lang="ru-RU" sz="1200" dirty="0" err="1" smtClean="0">
                <a:effectLst/>
                <a:latin typeface="Arial" panose="020B0604020202020204" pitchFamily="34" charset="0"/>
                <a:ea typeface="Calibri" panose="020F0502020204030204" pitchFamily="34" charset="0"/>
                <a:cs typeface="Times New Roman" panose="02020603050405020304" pitchFamily="18" charset="0"/>
              </a:rPr>
              <a:t>Тулатеплосесть</a:t>
            </a: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 суммарной тепловой нагрузкой 3,1 Гкал/ч, а также потребителей следующих котельных (с выводом из эксплуатации последних): котельная «школа №41», котельная «кв. Н-а» суммарной тепловой нагрузкой 3,7 Гкал/ч;</a:t>
            </a:r>
          </a:p>
          <a:p>
            <a:pPr marL="342900" lvl="0" indent="-342900" algn="just">
              <a:lnSpc>
                <a:spcPct val="150000"/>
              </a:lnSpc>
              <a:spcAft>
                <a:spcPts val="800"/>
              </a:spcAft>
              <a:buFont typeface="+mj-lt"/>
              <a:buAutoNum type="arabicPeriod"/>
              <a:tabLst>
                <a:tab pos="3420745" algn="l"/>
              </a:tabLst>
            </a:pP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Вывод из эксплуатации тепловой магистрали от ТЭЦ КМЗ (</a:t>
            </a:r>
            <a:r>
              <a:rPr lang="ru-RU" sz="1200" dirty="0" err="1" smtClean="0">
                <a:effectLst/>
                <a:latin typeface="Arial" panose="020B0604020202020204" pitchFamily="34" charset="0"/>
                <a:ea typeface="Calibri" panose="020F0502020204030204" pitchFamily="34" charset="0"/>
                <a:cs typeface="Times New Roman" panose="02020603050405020304" pitchFamily="18" charset="0"/>
              </a:rPr>
              <a:t>Ду</a:t>
            </a: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 500 мм, протяженностью 4,5 км в двухтрубном исчислении) в зону теплоснабжения жилой и общественно деловой застройки вдоль </a:t>
            </a:r>
            <a:r>
              <a:rPr lang="ru-RU" sz="1200" dirty="0" err="1" smtClean="0">
                <a:effectLst/>
                <a:latin typeface="Arial" panose="020B0604020202020204" pitchFamily="34" charset="0"/>
                <a:ea typeface="Calibri" panose="020F0502020204030204" pitchFamily="34" charset="0"/>
                <a:cs typeface="Times New Roman" panose="02020603050405020304" pitchFamily="18" charset="0"/>
              </a:rPr>
              <a:t>пр.Ленина</a:t>
            </a:r>
            <a:r>
              <a:rPr lang="ru-RU"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52827A3A-2EA1-4103-9BE7-5EDEED2DB031}" type="slidenum">
              <a:rPr lang="ru-RU" smtClean="0"/>
              <a:pPr/>
              <a:t>7</a:t>
            </a:fld>
            <a:endParaRPr lang="ru-RU"/>
          </a:p>
        </p:txBody>
      </p:sp>
    </p:spTree>
    <p:extLst>
      <p:ext uri="{BB962C8B-B14F-4D97-AF65-F5344CB8AC3E}">
        <p14:creationId xmlns="" xmlns:p14="http://schemas.microsoft.com/office/powerpoint/2010/main" val="109527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lnSpc>
                <a:spcPct val="150000"/>
              </a:lnSpc>
              <a:spcAft>
                <a:spcPts val="0"/>
              </a:spcAft>
              <a:tabLst>
                <a:tab pos="3420745" algn="l"/>
              </a:tabLst>
            </a:pPr>
            <a:r>
              <a:rPr lang="ru-RU" sz="1200" dirty="0">
                <a:effectLst/>
                <a:latin typeface="Arial" panose="020B0604020202020204" pitchFamily="34" charset="0"/>
                <a:ea typeface="Calibri" panose="020F0502020204030204" pitchFamily="34" charset="0"/>
                <a:cs typeface="Times New Roman" panose="02020603050405020304" pitchFamily="18" charset="0"/>
              </a:rPr>
              <a:t>По альтернативному варианту предусматриваются следующие мероприятия по развитию системы теплоснабжения в данной зоне:</a:t>
            </a:r>
          </a:p>
          <a:p>
            <a:pPr marL="342900" lvl="0" indent="-342900" algn="just">
              <a:lnSpc>
                <a:spcPct val="150000"/>
              </a:lnSpc>
              <a:spcAft>
                <a:spcPts val="0"/>
              </a:spcAft>
              <a:buFont typeface="+mj-lt"/>
              <a:buAutoNum type="arabicPeriod"/>
              <a:tabLst>
                <a:tab pos="3420745" algn="l"/>
              </a:tabLst>
            </a:pPr>
            <a:r>
              <a:rPr lang="ru-RU" sz="1200" dirty="0">
                <a:effectLst/>
                <a:latin typeface="Arial" panose="020B0604020202020204" pitchFamily="34" charset="0"/>
                <a:ea typeface="Calibri" panose="020F0502020204030204" pitchFamily="34" charset="0"/>
                <a:cs typeface="Times New Roman" panose="02020603050405020304" pitchFamily="18" charset="0"/>
              </a:rPr>
              <a:t>Мероприятия по развитию ТЭЦ КМЗ аналогичны мероприятиям базового варианта развития системы теплоснабжения;</a:t>
            </a:r>
          </a:p>
          <a:p>
            <a:pPr marL="342900" lvl="0" indent="-342900" algn="just">
              <a:lnSpc>
                <a:spcPct val="150000"/>
              </a:lnSpc>
              <a:spcAft>
                <a:spcPts val="800"/>
              </a:spcAft>
              <a:buFont typeface="+mj-lt"/>
              <a:buAutoNum type="arabicPeriod"/>
              <a:tabLst>
                <a:tab pos="3420745" algn="l"/>
              </a:tabLst>
            </a:pPr>
            <a:r>
              <a:rPr lang="ru-RU" sz="1200" dirty="0">
                <a:effectLst/>
                <a:latin typeface="Arial" panose="020B0604020202020204" pitchFamily="34" charset="0"/>
                <a:ea typeface="Calibri" panose="020F0502020204030204" pitchFamily="34" charset="0"/>
                <a:cs typeface="Times New Roman" panose="02020603050405020304" pitchFamily="18" charset="0"/>
              </a:rPr>
              <a:t>Реконструкция котельной «кв. Н». Переключение потребителей следующих котельных (с выводом из эксплуатации последних): котельная «школа №41», котельная «кв. Н-а»;</a:t>
            </a:r>
          </a:p>
          <a:p>
            <a:pPr marL="342900" lvl="0" indent="-342900" algn="just">
              <a:lnSpc>
                <a:spcPct val="150000"/>
              </a:lnSpc>
              <a:spcAft>
                <a:spcPts val="800"/>
              </a:spcAft>
              <a:buFont typeface="+mj-lt"/>
              <a:buAutoNum type="arabicPeriod"/>
              <a:tabLst>
                <a:tab pos="3420745" algn="l"/>
              </a:tabLst>
            </a:pPr>
            <a:r>
              <a:rPr lang="ru-RU" sz="1200" dirty="0">
                <a:effectLst/>
                <a:latin typeface="Arial" panose="020B0604020202020204" pitchFamily="34" charset="0"/>
                <a:ea typeface="Calibri" panose="020F0502020204030204" pitchFamily="34" charset="0"/>
                <a:cs typeface="Times New Roman" panose="02020603050405020304" pitchFamily="18" charset="0"/>
              </a:rPr>
              <a:t>Реконструкция котельной «кв.190». Переключение потребителей следующих котельных (с выводом из эксплуатации последних): котельная «кв.190а», котельная «кв.190б»;</a:t>
            </a:r>
          </a:p>
          <a:p>
            <a:pPr marL="342900" lvl="0" indent="-342900" algn="just">
              <a:lnSpc>
                <a:spcPct val="150000"/>
              </a:lnSpc>
              <a:spcAft>
                <a:spcPts val="800"/>
              </a:spcAft>
              <a:buFont typeface="+mj-lt"/>
              <a:buAutoNum type="arabicPeriod"/>
              <a:tabLst>
                <a:tab pos="3420745" algn="l"/>
              </a:tabLst>
            </a:pPr>
            <a:r>
              <a:rPr lang="ru-RU" sz="1200" dirty="0">
                <a:effectLst/>
                <a:latin typeface="Arial" panose="020B0604020202020204" pitchFamily="34" charset="0"/>
                <a:ea typeface="Calibri" panose="020F0502020204030204" pitchFamily="34" charset="0"/>
                <a:cs typeface="Times New Roman" panose="02020603050405020304" pitchFamily="18" charset="0"/>
              </a:rPr>
              <a:t>Сохранение за остальными рассматриваемыми котельными своих зон теплоснабжения с реконструкцией источников тепловой энергии;</a:t>
            </a:r>
          </a:p>
          <a:p>
            <a:pPr marL="342900" indent="-342900" algn="just">
              <a:lnSpc>
                <a:spcPct val="150000"/>
              </a:lnSpc>
              <a:spcAft>
                <a:spcPts val="800"/>
              </a:spcAft>
              <a:buFont typeface="+mj-lt"/>
              <a:buAutoNum type="arabicPeriod"/>
              <a:tabLst>
                <a:tab pos="3420745" algn="l"/>
              </a:tabLst>
            </a:pPr>
            <a:r>
              <a:rPr lang="ru-RU" sz="1200" dirty="0">
                <a:effectLst/>
                <a:latin typeface="Arial" panose="020B0604020202020204" pitchFamily="34" charset="0"/>
                <a:ea typeface="Calibri" panose="020F0502020204030204" pitchFamily="34" charset="0"/>
                <a:cs typeface="Times New Roman" panose="02020603050405020304" pitchFamily="18" charset="0"/>
              </a:rPr>
              <a:t>Реконструкция магистральной тепловой сети от ТЭЦ ПАО «КМЗ» с увеличением диаметра с </a:t>
            </a:r>
            <a:r>
              <a:rPr lang="ru-RU" sz="1200" dirty="0" err="1">
                <a:effectLst/>
                <a:latin typeface="Arial" panose="020B0604020202020204" pitchFamily="34" charset="0"/>
                <a:ea typeface="Calibri" panose="020F0502020204030204" pitchFamily="34" charset="0"/>
                <a:cs typeface="Times New Roman" panose="02020603050405020304" pitchFamily="18" charset="0"/>
              </a:rPr>
              <a:t>Ду</a:t>
            </a:r>
            <a:r>
              <a:rPr lang="ru-RU" sz="1200" dirty="0">
                <a:effectLst/>
                <a:latin typeface="Arial" panose="020B0604020202020204" pitchFamily="34" charset="0"/>
                <a:ea typeface="Calibri" panose="020F0502020204030204" pitchFamily="34" charset="0"/>
                <a:cs typeface="Times New Roman" panose="02020603050405020304" pitchFamily="18" charset="0"/>
              </a:rPr>
              <a:t> 500 мм на Ду600 мм, протяженностью 4,5 км в двухтрубном исчислении</a:t>
            </a:r>
            <a:r>
              <a:rPr lang="ru-RU" dirty="0">
                <a:latin typeface="Arial" panose="020B0604020202020204" pitchFamily="34" charset="0"/>
                <a:ea typeface="Calibri" panose="020F0502020204030204" pitchFamily="34" charset="0"/>
                <a:cs typeface="Times New Roman" panose="02020603050405020304" pitchFamily="18" charset="0"/>
              </a:rPr>
              <a:t>.</a:t>
            </a:r>
          </a:p>
          <a:p>
            <a:pPr marL="342900" indent="-342900" algn="just">
              <a:lnSpc>
                <a:spcPct val="150000"/>
              </a:lnSpc>
              <a:spcAft>
                <a:spcPts val="800"/>
              </a:spcAft>
              <a:buFont typeface="+mj-lt"/>
              <a:buAutoNum type="arabicPeriod"/>
              <a:tabLst>
                <a:tab pos="3420745" algn="l"/>
              </a:tabLst>
            </a:pPr>
            <a:endParaRPr lang="ru-RU"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buFont typeface="+mj-lt"/>
              <a:buNone/>
              <a:tabLst>
                <a:tab pos="3420745" algn="l"/>
              </a:tabLst>
              <a:defRPr/>
            </a:pPr>
            <a:r>
              <a:rPr lang="ru-RU" dirty="0"/>
              <a:t>Для рассмотрения в схеме теплоснабжения принимается вариант сохранения зоны теплоснабжения за ТЭЦ-ПВС ПАО «КМЗ» как вариант с наименьшими тарифными последствиями</a:t>
            </a:r>
          </a:p>
          <a:p>
            <a:pPr marL="342900" indent="-342900" algn="just">
              <a:lnSpc>
                <a:spcPct val="150000"/>
              </a:lnSpc>
              <a:spcAft>
                <a:spcPts val="800"/>
              </a:spcAft>
              <a:buFont typeface="+mj-lt"/>
              <a:buAutoNum type="arabicPeriod"/>
              <a:tabLst>
                <a:tab pos="3420745" algn="l"/>
              </a:tabLst>
            </a:pPr>
            <a:endParaRPr lang="ru-RU"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52827A3A-2EA1-4103-9BE7-5EDEED2DB031}" type="slidenum">
              <a:rPr lang="ru-RU" smtClean="0"/>
              <a:pPr/>
              <a:t>8</a:t>
            </a:fld>
            <a:endParaRPr lang="ru-RU"/>
          </a:p>
        </p:txBody>
      </p:sp>
    </p:spTree>
    <p:extLst>
      <p:ext uri="{BB962C8B-B14F-4D97-AF65-F5344CB8AC3E}">
        <p14:creationId xmlns="" xmlns:p14="http://schemas.microsoft.com/office/powerpoint/2010/main" val="338564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b="1" baseline="0" dirty="0"/>
              <a:t>Запланированные к строительству котельные (таблица 1):</a:t>
            </a:r>
          </a:p>
          <a:p>
            <a:pPr>
              <a:defRPr/>
            </a:pPr>
            <a:r>
              <a:rPr lang="ru-RU" baseline="0" dirty="0"/>
              <a:t>В проекте Схемы предусмотрено строительство 31-ой новой котельной, из них:</a:t>
            </a:r>
          </a:p>
          <a:p>
            <a:pPr marL="171450" indent="-171450">
              <a:buFontTx/>
              <a:buChar char="-"/>
              <a:defRPr/>
            </a:pPr>
            <a:r>
              <a:rPr lang="ru-RU" baseline="0" dirty="0"/>
              <a:t>3 котельные предусмотрены для замены существующих котельных;</a:t>
            </a:r>
          </a:p>
          <a:p>
            <a:pPr marL="171450" indent="-171450">
              <a:buFontTx/>
              <a:buChar char="-"/>
              <a:defRPr/>
            </a:pPr>
            <a:r>
              <a:rPr lang="ru-RU" baseline="0" dirty="0"/>
              <a:t>28 котельных предусмотрены для теплоснабжения перспективных котельных.</a:t>
            </a:r>
          </a:p>
          <a:p>
            <a:pPr marL="171450" indent="-171450">
              <a:buFontTx/>
              <a:buChar char="-"/>
              <a:defRPr/>
            </a:pPr>
            <a:endParaRPr lang="ru-RU" baseline="0" dirty="0"/>
          </a:p>
          <a:p>
            <a:pPr marL="0" indent="0">
              <a:buFontTx/>
              <a:buNone/>
              <a:defRPr/>
            </a:pPr>
            <a:r>
              <a:rPr lang="ru-RU" baseline="0" dirty="0"/>
              <a:t>Из 28 котельных:</a:t>
            </a:r>
          </a:p>
          <a:p>
            <a:pPr marL="0" indent="0">
              <a:buFontTx/>
              <a:buNone/>
              <a:defRPr/>
            </a:pPr>
            <a:r>
              <a:rPr lang="ru-RU" baseline="0" dirty="0"/>
              <a:t>- 3 котельные находятся в стадии строительства (котельная </a:t>
            </a:r>
            <a:r>
              <a:rPr lang="ru-RU" sz="1200" kern="1200" dirty="0">
                <a:solidFill>
                  <a:schemeClr val="tx1"/>
                </a:solidFill>
                <a:effectLst/>
                <a:latin typeface="+mn-lt"/>
                <a:ea typeface="+mn-ea"/>
                <a:cs typeface="+mn-cs"/>
              </a:rPr>
              <a:t>ЖК «Времена года», котельная</a:t>
            </a:r>
            <a:r>
              <a:rPr lang="ru-RU" sz="1200" kern="1200" baseline="0" dirty="0">
                <a:solidFill>
                  <a:schemeClr val="tx1"/>
                </a:solidFill>
                <a:effectLst/>
                <a:latin typeface="+mn-lt"/>
                <a:ea typeface="+mn-ea"/>
                <a:cs typeface="+mn-cs"/>
              </a:rPr>
              <a:t> застройки по </a:t>
            </a:r>
            <a:r>
              <a:rPr lang="ru-RU" sz="1200" kern="1200" dirty="0">
                <a:solidFill>
                  <a:schemeClr val="tx1"/>
                </a:solidFill>
                <a:effectLst/>
                <a:latin typeface="+mn-lt"/>
                <a:ea typeface="+mn-ea"/>
                <a:cs typeface="+mn-cs"/>
              </a:rPr>
              <a:t>ул. Оборонная, 102, котельная  по ул. Макаренко);</a:t>
            </a:r>
          </a:p>
          <a:p>
            <a:pPr marL="0" indent="0">
              <a:buFontTx/>
              <a:buNone/>
              <a:defRPr/>
            </a:pPr>
            <a:r>
              <a:rPr lang="ru-RU" sz="1200" kern="1200" baseline="0" dirty="0">
                <a:solidFill>
                  <a:schemeClr val="tx1"/>
                </a:solidFill>
                <a:effectLst/>
                <a:latin typeface="+mn-lt"/>
                <a:ea typeface="+mn-ea"/>
                <a:cs typeface="+mn-cs"/>
              </a:rPr>
              <a:t>- 25 котельных предназначены для теплоснабжения изолированных застроек, расположенных вне радиусов эффективного теплоснабжения существующих источников.</a:t>
            </a:r>
          </a:p>
          <a:p>
            <a:pPr marL="0" indent="0">
              <a:buFontTx/>
              <a:buNone/>
              <a:defRPr/>
            </a:pPr>
            <a:endParaRPr lang="ru-RU"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ru-RU" b="1" baseline="0" dirty="0"/>
              <a:t>Котельные в зоне РЭТ ТЭЦ (таблица 2):</a:t>
            </a:r>
          </a:p>
          <a:p>
            <a:pPr marL="0" indent="0">
              <a:buFontTx/>
              <a:buNone/>
              <a:defRPr/>
            </a:pPr>
            <a:r>
              <a:rPr lang="ru-RU" baseline="0" dirty="0"/>
              <a:t>В зонах радиусов эффективного теплоснабжения ТЭЦ расположены по 1 котельной, указанные в последнем столбце таблицы 2 на слайде.</a:t>
            </a:r>
            <a:endParaRPr lang="en-US" baseline="0" dirty="0"/>
          </a:p>
          <a:p>
            <a:pPr marL="0" indent="0">
              <a:buFontTx/>
              <a:buNone/>
              <a:defRPr/>
            </a:pPr>
            <a:r>
              <a:rPr lang="ru-RU" baseline="0" dirty="0"/>
              <a:t>Указанные котельные не предусматриваются к переключению на ТЭЦ по следующим причинам:</a:t>
            </a:r>
            <a:br>
              <a:rPr lang="ru-RU" baseline="0" dirty="0"/>
            </a:br>
            <a:r>
              <a:rPr lang="ru-RU" baseline="0" dirty="0"/>
              <a:t>- котельная по ул. Пржевальского, 12 обеспечивает тепловой энергией производственных потребителей. Балансодержатель котельной ООО «ПКФ Альтаир», не участвует в регулируемых видах деятельности по теплоснабжению. Предложений от ООО «ПКФ Альтаир» на переключение котельной не поступало.</a:t>
            </a:r>
          </a:p>
          <a:p>
            <a:pPr marL="171450" indent="-171450">
              <a:buFontTx/>
              <a:buChar char="-"/>
              <a:defRPr/>
            </a:pPr>
            <a:r>
              <a:rPr lang="ru-RU" baseline="0" dirty="0"/>
              <a:t>зона действия котельной «ДСУ-1» АО «</a:t>
            </a:r>
            <a:r>
              <a:rPr lang="ru-RU" baseline="0" dirty="0" err="1"/>
              <a:t>Тулатеплосеть</a:t>
            </a:r>
            <a:r>
              <a:rPr lang="ru-RU" baseline="0" dirty="0"/>
              <a:t>» ограничена автодорогами с высокой пропускной способностью (</a:t>
            </a:r>
            <a:r>
              <a:rPr lang="ru-RU" baseline="0" dirty="0" err="1"/>
              <a:t>Щёкинское</a:t>
            </a:r>
            <a:r>
              <a:rPr lang="ru-RU" baseline="0" dirty="0"/>
              <a:t> шоссе, Шоссейная улица) в связи с чем переключение данной котельной на ТЭЦ имеет технические ограничения вызванные сложившейся городской застройкой. Кроме того</a:t>
            </a:r>
            <a:r>
              <a:rPr lang="ru-RU" dirty="0"/>
              <a:t>,</a:t>
            </a:r>
            <a:r>
              <a:rPr lang="ru-RU" baseline="0" dirty="0"/>
              <a:t> переключение котельной на ТЭЦ потребует строительства </a:t>
            </a:r>
            <a:r>
              <a:rPr lang="ru-RU" dirty="0"/>
              <a:t>более </a:t>
            </a:r>
            <a:r>
              <a:rPr lang="ru-RU" baseline="0" dirty="0"/>
              <a:t>600 м теплосети диаметром 100 мм и переоборудования котельной в ЦТП</a:t>
            </a:r>
            <a:r>
              <a:rPr lang="ru-RU" dirty="0"/>
              <a:t>, что более </a:t>
            </a:r>
            <a:r>
              <a:rPr lang="ru-RU" dirty="0" err="1"/>
              <a:t>затратно</a:t>
            </a:r>
            <a:r>
              <a:rPr lang="ru-RU" dirty="0"/>
              <a:t> по сравнению с заменой газовых котлов небольшой мощностью (установленная мощность котельной 1,55 Гкал/ч). </a:t>
            </a:r>
            <a:endParaRPr lang="ru-RU" baseline="0" dirty="0"/>
          </a:p>
        </p:txBody>
      </p:sp>
      <p:sp>
        <p:nvSpPr>
          <p:cNvPr id="4" name="Номер слайда 3"/>
          <p:cNvSpPr>
            <a:spLocks noGrp="1"/>
          </p:cNvSpPr>
          <p:nvPr>
            <p:ph type="sldNum" sz="quarter" idx="10"/>
          </p:nvPr>
        </p:nvSpPr>
        <p:spPr/>
        <p:txBody>
          <a:bodyPr/>
          <a:lstStyle/>
          <a:p>
            <a:fld id="{52827A3A-2EA1-4103-9BE7-5EDEED2DB031}" type="slidenum">
              <a:rPr lang="ru-RU" smtClean="0"/>
              <a:pPr/>
              <a:t>9</a:t>
            </a:fld>
            <a:endParaRPr lang="ru-RU"/>
          </a:p>
        </p:txBody>
      </p:sp>
    </p:spTree>
    <p:extLst>
      <p:ext uri="{BB962C8B-B14F-4D97-AF65-F5344CB8AC3E}">
        <p14:creationId xmlns="" xmlns:p14="http://schemas.microsoft.com/office/powerpoint/2010/main" val="108729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121285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81367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66101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343224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19372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31950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33056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Номер слайда 5"/>
          <p:cNvSpPr>
            <a:spLocks noGrp="1"/>
          </p:cNvSpPr>
          <p:nvPr>
            <p:ph type="sldNum" sz="quarter" idx="10"/>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71528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1625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380929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3451CDF-8BD0-4FA6-BD7E-72C0F545532D}" type="datetimeFigureOut">
              <a:rPr lang="ru-RU" smtClean="0"/>
              <a:pPr/>
              <a:t>19.06.2020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C53F8C6A-B7B0-4673-BF76-9BC237AC1C3D}" type="slidenum">
              <a:rPr lang="ru-RU" smtClean="0"/>
              <a:pPr/>
              <a:t>‹#›</a:t>
            </a:fld>
            <a:endParaRPr lang="ru-RU"/>
          </a:p>
        </p:txBody>
      </p:sp>
    </p:spTree>
    <p:extLst>
      <p:ext uri="{BB962C8B-B14F-4D97-AF65-F5344CB8AC3E}">
        <p14:creationId xmlns="" xmlns:p14="http://schemas.microsoft.com/office/powerpoint/2010/main" val="341872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Прямоугольник 14"/>
          <p:cNvSpPr/>
          <p:nvPr userDrawn="1"/>
        </p:nvSpPr>
        <p:spPr>
          <a:xfrm flipH="1">
            <a:off x="0" y="-181"/>
            <a:ext cx="9144000" cy="701021"/>
          </a:xfrm>
          <a:prstGeom prst="rect">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sp>
        <p:nvSpPr>
          <p:cNvPr id="2" name="Заголовок 1"/>
          <p:cNvSpPr>
            <a:spLocks noGrp="1"/>
          </p:cNvSpPr>
          <p:nvPr>
            <p:ph type="title"/>
          </p:nvPr>
        </p:nvSpPr>
        <p:spPr>
          <a:xfrm>
            <a:off x="0" y="-1"/>
            <a:ext cx="9144000" cy="700841"/>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F8C6A-B7B0-4673-BF76-9BC237AC1C3D}" type="slidenum">
              <a:rPr lang="ru-RU" smtClean="0"/>
              <a:pPr/>
              <a:t>‹#›</a:t>
            </a:fld>
            <a:endParaRPr lang="ru-RU"/>
          </a:p>
        </p:txBody>
      </p:sp>
      <p:sp>
        <p:nvSpPr>
          <p:cNvPr id="16" name="Прямоугольник 15"/>
          <p:cNvSpPr/>
          <p:nvPr userDrawn="1"/>
        </p:nvSpPr>
        <p:spPr>
          <a:xfrm flipH="1">
            <a:off x="270" y="797025"/>
            <a:ext cx="9143730" cy="111695"/>
          </a:xfrm>
          <a:prstGeom prst="rect">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spTree>
    <p:extLst>
      <p:ext uri="{BB962C8B-B14F-4D97-AF65-F5344CB8AC3E}">
        <p14:creationId xmlns="" xmlns:p14="http://schemas.microsoft.com/office/powerpoint/2010/main" val="332904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algn="ctr" defTabSz="914400" rtl="0" eaLnBrk="1" latinLnBrk="0" hangingPunct="1">
        <a:spcBef>
          <a:spcPct val="0"/>
        </a:spcBef>
        <a:buNone/>
        <a:defRPr lang="ru-RU" sz="2300" b="1" kern="1200" dirty="0">
          <a:solidFill>
            <a:prstClr val="white"/>
          </a:solidFill>
          <a:latin typeface="+mn-lt"/>
          <a:ea typeface="+mn-ea"/>
          <a:cs typeface="+mn-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1000" y="2060474"/>
            <a:ext cx="9145000" cy="2160614"/>
          </a:xfrm>
        </p:spPr>
        <p:txBody>
          <a:bodyPr>
            <a:noAutofit/>
          </a:bodyPr>
          <a:lstStyle/>
          <a:p>
            <a:pPr>
              <a:defRPr/>
            </a:pPr>
            <a:r>
              <a:rPr lang="ru-RU" sz="3200" b="1" dirty="0">
                <a:solidFill>
                  <a:schemeClr val="accent1"/>
                </a:solidFill>
                <a:latin typeface="Arial" panose="020B0604020202020204" pitchFamily="34" charset="0"/>
                <a:cs typeface="Arial" panose="020B0604020202020204" pitchFamily="34" charset="0"/>
              </a:rPr>
              <a:t>Актуализация Схемы теплоснабжения </a:t>
            </a:r>
            <a:r>
              <a:rPr lang="ru-RU" sz="3200" dirty="0">
                <a:solidFill>
                  <a:schemeClr val="accent1"/>
                </a:solidFill>
                <a:latin typeface="Arial" panose="020B0604020202020204" pitchFamily="34" charset="0"/>
                <a:cs typeface="Arial" panose="020B0604020202020204" pitchFamily="34" charset="0"/>
              </a:rPr>
              <a:t>города </a:t>
            </a:r>
            <a:r>
              <a:rPr lang="ru-RU" sz="3200" b="1" dirty="0" smtClean="0">
                <a:solidFill>
                  <a:schemeClr val="accent1"/>
                </a:solidFill>
                <a:latin typeface="Arial" panose="020B0604020202020204" pitchFamily="34" charset="0"/>
                <a:cs typeface="Arial" panose="020B0604020202020204" pitchFamily="34" charset="0"/>
              </a:rPr>
              <a:t>Тула </a:t>
            </a:r>
            <a:r>
              <a:rPr lang="ru-RU" sz="3200" b="1" dirty="0">
                <a:solidFill>
                  <a:schemeClr val="accent1"/>
                </a:solidFill>
                <a:latin typeface="Arial" panose="020B0604020202020204" pitchFamily="34" charset="0"/>
                <a:cs typeface="Arial" panose="020B0604020202020204" pitchFamily="34" charset="0"/>
              </a:rPr>
              <a:t>на период до 2035 года</a:t>
            </a:r>
          </a:p>
        </p:txBody>
      </p:sp>
      <p:sp>
        <p:nvSpPr>
          <p:cNvPr id="7" name="Подзаголовок 2"/>
          <p:cNvSpPr>
            <a:spLocks noGrp="1"/>
          </p:cNvSpPr>
          <p:nvPr>
            <p:ph type="subTitle" idx="1"/>
          </p:nvPr>
        </p:nvSpPr>
        <p:spPr>
          <a:xfrm>
            <a:off x="0" y="6453336"/>
            <a:ext cx="9144000" cy="311820"/>
          </a:xfrm>
        </p:spPr>
        <p:txBody>
          <a:bodyPr rtlCol="0">
            <a:noAutofit/>
          </a:bodyPr>
          <a:lstStyle/>
          <a:p>
            <a:pPr eaLnBrk="1" fontAlgn="auto" hangingPunct="1">
              <a:spcAft>
                <a:spcPts val="0"/>
              </a:spcAft>
              <a:buFont typeface="Arial" pitchFamily="34" charset="0"/>
              <a:buNone/>
              <a:defRPr/>
            </a:pPr>
            <a:r>
              <a:rPr lang="ru-RU" sz="1800" b="1" i="1" dirty="0" smtClean="0">
                <a:solidFill>
                  <a:schemeClr val="accent1"/>
                </a:solidFill>
                <a:latin typeface="Arial" panose="020B0604020202020204" pitchFamily="34" charset="0"/>
                <a:cs typeface="Arial" panose="020B0604020202020204" pitchFamily="34" charset="0"/>
              </a:rPr>
              <a:t>2020 год</a:t>
            </a:r>
            <a:endParaRPr lang="ru-RU" sz="1600" b="1" i="1"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80965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6453336"/>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10</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0" y="-6451"/>
            <a:ext cx="9144000" cy="771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800" b="1" dirty="0">
                <a:solidFill>
                  <a:prstClr val="white"/>
                </a:solidFill>
                <a:latin typeface="Arial" panose="020B0604020202020204" pitchFamily="34" charset="0"/>
                <a:ea typeface="+mn-ea"/>
                <a:cs typeface="Arial" panose="020B0604020202020204" pitchFamily="34" charset="0"/>
              </a:rPr>
              <a:t>О замечаниях №№ 14, 15, 20 по закрытию </a:t>
            </a:r>
            <a:r>
              <a:rPr lang="ru-RU" sz="1800" b="1" dirty="0" smtClean="0">
                <a:solidFill>
                  <a:prstClr val="white"/>
                </a:solidFill>
                <a:latin typeface="Arial" panose="020B0604020202020204" pitchFamily="34" charset="0"/>
                <a:ea typeface="+mn-ea"/>
                <a:cs typeface="Arial" panose="020B0604020202020204" pitchFamily="34" charset="0"/>
              </a:rPr>
              <a:t>ГВС</a:t>
            </a:r>
            <a:endParaRPr lang="ru-RU" sz="1600" b="1" dirty="0">
              <a:solidFill>
                <a:prstClr val="white"/>
              </a:solidFill>
              <a:latin typeface="+mn-lt"/>
              <a:ea typeface="+mn-ea"/>
              <a:cs typeface="+mn-cs"/>
            </a:endParaRPr>
          </a:p>
        </p:txBody>
      </p:sp>
      <p:graphicFrame>
        <p:nvGraphicFramePr>
          <p:cNvPr id="8" name="Таблица 7"/>
          <p:cNvGraphicFramePr>
            <a:graphicFrameLocks noGrp="1"/>
          </p:cNvGraphicFramePr>
          <p:nvPr>
            <p:extLst>
              <p:ext uri="{D42A27DB-BD31-4B8C-83A1-F6EECF244321}">
                <p14:modId xmlns="" xmlns:p14="http://schemas.microsoft.com/office/powerpoint/2010/main" val="2350656157"/>
              </p:ext>
            </p:extLst>
          </p:nvPr>
        </p:nvGraphicFramePr>
        <p:xfrm>
          <a:off x="176420" y="4509120"/>
          <a:ext cx="8788067" cy="2007870"/>
        </p:xfrm>
        <a:graphic>
          <a:graphicData uri="http://schemas.openxmlformats.org/drawingml/2006/table">
            <a:tbl>
              <a:tblPr firstRow="1" firstCol="1" lastRow="1" bandRow="1">
                <a:tableStyleId>{5C22544A-7EE6-4342-B048-85BDC9FD1C3A}</a:tableStyleId>
              </a:tblPr>
              <a:tblGrid>
                <a:gridCol w="488039"/>
                <a:gridCol w="3592500"/>
                <a:gridCol w="891432"/>
                <a:gridCol w="1272032"/>
                <a:gridCol w="1272032"/>
                <a:gridCol w="1272032"/>
              </a:tblGrid>
              <a:tr h="190500">
                <a:tc>
                  <a:txBody>
                    <a:bodyPr/>
                    <a:lstStyle/>
                    <a:p>
                      <a:pPr algn="ctr" fontAlgn="b"/>
                      <a:r>
                        <a:rPr lang="ru-RU" sz="1600" u="none" strike="noStrike" dirty="0">
                          <a:effectLst/>
                        </a:rPr>
                        <a:t>№ п/п</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dirty="0">
                          <a:effectLst/>
                        </a:rPr>
                        <a:t>Группы мероприятий</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Ед. изм.</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Вариант 1</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Вариант 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Вариант 3</a:t>
                      </a:r>
                      <a:endParaRPr lang="ru-RU" sz="16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ru-RU" sz="1600" u="none" strike="noStrike" dirty="0">
                          <a:effectLst/>
                        </a:rPr>
                        <a:t>1</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Строительство сетей ГВС</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млн руб.</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1 209,9</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892,6</a:t>
                      </a:r>
                      <a:endParaRPr lang="ru-RU" sz="16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ru-RU" sz="1600" u="none" strike="noStrike" dirty="0">
                          <a:effectLst/>
                        </a:rPr>
                        <a:t>2</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dirty="0">
                          <a:effectLst/>
                        </a:rPr>
                        <a:t>Строительство ЦТП</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млн руб.</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484,1</a:t>
                      </a:r>
                      <a:endParaRPr lang="ru-RU" sz="16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Строительство ИТП</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млн руб.</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2 233,9</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ru-RU" sz="1600" u="none" strike="noStrike" dirty="0">
                          <a:effectLst/>
                        </a:rPr>
                        <a:t>4</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Реконструкция ВПУ на источниках тепловой энергии</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млн руб.</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202,6</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60,4</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60,4</a:t>
                      </a:r>
                      <a:endParaRPr lang="ru-RU" sz="16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ru-RU" sz="1600" u="none" strike="noStrike" dirty="0">
                          <a:effectLst/>
                        </a:rPr>
                        <a:t>5</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Итого</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a:effectLst/>
                        </a:rPr>
                        <a:t>млн руб.</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dirty="0">
                          <a:effectLst/>
                        </a:rPr>
                        <a:t>1 412,5</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dirty="0">
                          <a:effectLst/>
                        </a:rPr>
                        <a:t>2 294,3</a:t>
                      </a:r>
                      <a:endParaRPr lang="ru-RU"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600" u="none" strike="noStrike" dirty="0">
                          <a:effectLst/>
                        </a:rPr>
                        <a:t>1 437,1</a:t>
                      </a:r>
                      <a:endParaRPr lang="ru-RU"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9" name="Прямоугольник 8"/>
          <p:cNvSpPr/>
          <p:nvPr/>
        </p:nvSpPr>
        <p:spPr>
          <a:xfrm>
            <a:off x="7016392" y="4221088"/>
            <a:ext cx="1888659" cy="230832"/>
          </a:xfrm>
          <a:prstGeom prst="rect">
            <a:avLst/>
          </a:prstGeom>
        </p:spPr>
        <p:txBody>
          <a:bodyPr wrap="none">
            <a:spAutoFit/>
          </a:bodyPr>
          <a:lstStyle/>
          <a:p>
            <a:pPr algn="ctr"/>
            <a:r>
              <a:rPr lang="ru-RU" sz="900" dirty="0" smtClean="0">
                <a:solidFill>
                  <a:schemeClr val="tx2"/>
                </a:solidFill>
              </a:rPr>
              <a:t>(без  учета </a:t>
            </a:r>
            <a:r>
              <a:rPr lang="ru-RU" sz="900" dirty="0">
                <a:solidFill>
                  <a:schemeClr val="tx2"/>
                </a:solidFill>
              </a:rPr>
              <a:t>НДС в </a:t>
            </a:r>
            <a:r>
              <a:rPr lang="ru-RU" sz="900" dirty="0" smtClean="0">
                <a:solidFill>
                  <a:schemeClr val="tx2"/>
                </a:solidFill>
              </a:rPr>
              <a:t> ценах 2020 года)</a:t>
            </a:r>
          </a:p>
        </p:txBody>
      </p:sp>
      <p:pic>
        <p:nvPicPr>
          <p:cNvPr id="11" name="Рисунок 10" descr="D:\Тула\СхемаТС_2019\Доп.работы\Закрытие ГВС\к слушаниям 20200320\З.Р.К. 4х-тр от котельной.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7420" y="2405006"/>
            <a:ext cx="2139707" cy="1931491"/>
          </a:xfrm>
          <a:prstGeom prst="rect">
            <a:avLst/>
          </a:prstGeom>
          <a:noFill/>
          <a:ln>
            <a:noFill/>
          </a:ln>
        </p:spPr>
      </p:pic>
      <p:pic>
        <p:nvPicPr>
          <p:cNvPr id="12" name="Рисунок 11" descr="D:\Тула\СхемаТС_2019\Доп.работы\Закрытие ГВС\к слушаниям 20200320\З.Р.К. ЦТП.PN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98841" y="2083652"/>
            <a:ext cx="2406210" cy="2096666"/>
          </a:xfrm>
          <a:prstGeom prst="rect">
            <a:avLst/>
          </a:prstGeom>
          <a:noFill/>
          <a:ln>
            <a:noFill/>
          </a:ln>
        </p:spPr>
      </p:pic>
      <p:sp>
        <p:nvSpPr>
          <p:cNvPr id="13" name="Прямоугольник 12"/>
          <p:cNvSpPr/>
          <p:nvPr/>
        </p:nvSpPr>
        <p:spPr>
          <a:xfrm>
            <a:off x="107504" y="983636"/>
            <a:ext cx="4464496" cy="1323439"/>
          </a:xfrm>
          <a:prstGeom prst="rect">
            <a:avLst/>
          </a:prstGeom>
        </p:spPr>
        <p:txBody>
          <a:bodyPr wrap="square">
            <a:spAutoFit/>
          </a:bodyPr>
          <a:lstStyle/>
          <a:p>
            <a:r>
              <a:rPr lang="ru-RU" sz="1600" b="1" dirty="0">
                <a:latin typeface="Times New Roman" panose="02020603050405020304" pitchFamily="18" charset="0"/>
                <a:ea typeface="Times New Roman" panose="02020603050405020304" pitchFamily="18" charset="0"/>
              </a:rPr>
              <a:t>Первый вариант</a:t>
            </a:r>
            <a:r>
              <a:rPr lang="ru-RU" sz="1600" dirty="0">
                <a:latin typeface="Times New Roman" panose="02020603050405020304" pitchFamily="18" charset="0"/>
                <a:ea typeface="Times New Roman" panose="02020603050405020304" pitchFamily="18" charset="0"/>
              </a:rPr>
              <a:t> предполагает сохранение централизованного горячего водоснабжения с приготовлением горячей воды на котельных и транспортом ее потребителям по вновь построенным сетям </a:t>
            </a:r>
            <a:r>
              <a:rPr lang="ru-RU" sz="1600" dirty="0" smtClean="0">
                <a:latin typeface="Times New Roman" panose="02020603050405020304" pitchFamily="18" charset="0"/>
                <a:ea typeface="Times New Roman" panose="02020603050405020304" pitchFamily="18" charset="0"/>
              </a:rPr>
              <a:t>ГВС</a:t>
            </a:r>
            <a:endParaRPr lang="ru-RU" sz="1600" dirty="0"/>
          </a:p>
        </p:txBody>
      </p:sp>
      <p:sp>
        <p:nvSpPr>
          <p:cNvPr id="14" name="Прямоугольник 13"/>
          <p:cNvSpPr/>
          <p:nvPr/>
        </p:nvSpPr>
        <p:spPr>
          <a:xfrm>
            <a:off x="2915816" y="2492896"/>
            <a:ext cx="3168352" cy="1569660"/>
          </a:xfrm>
          <a:prstGeom prst="rect">
            <a:avLst/>
          </a:prstGeom>
        </p:spPr>
        <p:txBody>
          <a:bodyPr wrap="square">
            <a:spAutoFit/>
          </a:bodyPr>
          <a:lstStyle/>
          <a:p>
            <a:r>
              <a:rPr lang="ru-RU" sz="1600" b="1" dirty="0">
                <a:latin typeface="Times New Roman" panose="02020603050405020304" pitchFamily="18" charset="0"/>
                <a:ea typeface="Times New Roman" panose="02020603050405020304" pitchFamily="18" charset="0"/>
              </a:rPr>
              <a:t>При втором варианте</a:t>
            </a:r>
            <a:r>
              <a:rPr lang="ru-RU" sz="1600" dirty="0">
                <a:latin typeface="Times New Roman" panose="02020603050405020304" pitchFamily="18" charset="0"/>
                <a:ea typeface="Times New Roman" panose="02020603050405020304" pitchFamily="18" charset="0"/>
              </a:rPr>
              <a:t> все потребители с открытой схемой ГВС оснащаются ИТП с теплообменниками ГВС и с автоматизацией системы отопления</a:t>
            </a:r>
            <a:endParaRPr lang="ru-RU" sz="1600" dirty="0"/>
          </a:p>
        </p:txBody>
      </p:sp>
      <p:sp>
        <p:nvSpPr>
          <p:cNvPr id="15" name="Прямоугольник 14"/>
          <p:cNvSpPr/>
          <p:nvPr/>
        </p:nvSpPr>
        <p:spPr>
          <a:xfrm>
            <a:off x="4572000" y="983636"/>
            <a:ext cx="4572000" cy="1077218"/>
          </a:xfrm>
          <a:prstGeom prst="rect">
            <a:avLst/>
          </a:prstGeom>
        </p:spPr>
        <p:txBody>
          <a:bodyPr>
            <a:spAutoFit/>
          </a:bodyPr>
          <a:lstStyle/>
          <a:p>
            <a:r>
              <a:rPr lang="ru-RU" sz="1600" b="1" dirty="0">
                <a:latin typeface="Times New Roman" panose="02020603050405020304" pitchFamily="18" charset="0"/>
                <a:ea typeface="Times New Roman" panose="02020603050405020304" pitchFamily="18" charset="0"/>
              </a:rPr>
              <a:t>Третий вариант</a:t>
            </a:r>
            <a:r>
              <a:rPr lang="ru-RU" sz="1600" dirty="0">
                <a:latin typeface="Times New Roman" panose="02020603050405020304" pitchFamily="18" charset="0"/>
                <a:ea typeface="Times New Roman" panose="02020603050405020304" pitchFamily="18" charset="0"/>
              </a:rPr>
              <a:t> предусматривает сооружение в кварталах ЦТП, оборудованных подогревателями горячей воды, и тепловыми сетям горячего водоснабжения к потребителям</a:t>
            </a:r>
            <a:endParaRPr lang="ru-RU" sz="1600" dirty="0"/>
          </a:p>
        </p:txBody>
      </p:sp>
    </p:spTree>
    <p:extLst>
      <p:ext uri="{BB962C8B-B14F-4D97-AF65-F5344CB8AC3E}">
        <p14:creationId xmlns="" xmlns:p14="http://schemas.microsoft.com/office/powerpoint/2010/main" val="42090770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8066" y="-6451"/>
            <a:ext cx="9135934" cy="771155"/>
          </a:xfrm>
          <a:prstGeom prst="rect">
            <a:avLst/>
          </a:prstGeom>
        </p:spPr>
        <p:txBody>
          <a:bodyPr vert="horz" lIns="91440" tIns="45720" rIns="91440" bIns="45720" rtlCol="0" anchor="ctr">
            <a:noAutofit/>
          </a:bodyPr>
          <a:lstStyle>
            <a:defPPr>
              <a:defRPr lang="ru-RU"/>
            </a:defPPr>
            <a:lvl1pPr algn="ctr">
              <a:spcBef>
                <a:spcPct val="0"/>
              </a:spcBef>
              <a:buNone/>
              <a:defRPr sz="1600" b="1">
                <a:solidFill>
                  <a:prstClr val="white"/>
                </a:solidFill>
              </a:defRPr>
            </a:lvl1pPr>
          </a:lstStyle>
          <a:p>
            <a:r>
              <a:rPr lang="ru-RU" dirty="0"/>
              <a:t>Актуализация перечня Единых теплоснабжающих </a:t>
            </a:r>
            <a:r>
              <a:rPr lang="ru-RU" dirty="0" smtClean="0"/>
              <a:t>организаций (ЕТО)</a:t>
            </a:r>
            <a:r>
              <a:rPr lang="ru-RU" dirty="0"/>
              <a:t> </a:t>
            </a:r>
            <a:r>
              <a:rPr lang="ru-RU" dirty="0" smtClean="0"/>
              <a:t>города Тулы</a:t>
            </a:r>
            <a:endParaRPr lang="ru-RU" dirty="0"/>
          </a:p>
        </p:txBody>
      </p:sp>
      <p:pic>
        <p:nvPicPr>
          <p:cNvPr id="18" name="Рисунок 17"/>
          <p:cNvPicPr>
            <a:picLocks noChangeAspect="1"/>
          </p:cNvPicPr>
          <p:nvPr/>
        </p:nvPicPr>
        <p:blipFill rotWithShape="1">
          <a:blip r:embed="rId3" cstate="print">
            <a:extLst>
              <a:ext uri="{28A0092B-C50C-407E-A947-70E740481C1C}">
                <a14:useLocalDpi xmlns="" xmlns:a14="http://schemas.microsoft.com/office/drawing/2010/main" val="0"/>
              </a:ext>
            </a:extLst>
          </a:blip>
          <a:srcRect b="9338"/>
          <a:stretch/>
        </p:blipFill>
        <p:spPr>
          <a:xfrm>
            <a:off x="4877619" y="1426089"/>
            <a:ext cx="4185199" cy="5301778"/>
          </a:xfrm>
          <a:prstGeom prst="rect">
            <a:avLst/>
          </a:prstGeom>
        </p:spPr>
      </p:pic>
      <p:graphicFrame>
        <p:nvGraphicFramePr>
          <p:cNvPr id="19" name="Таблица 1"/>
          <p:cNvGraphicFramePr>
            <a:graphicFrameLocks noGrp="1"/>
          </p:cNvGraphicFramePr>
          <p:nvPr>
            <p:extLst>
              <p:ext uri="{D42A27DB-BD31-4B8C-83A1-F6EECF244321}">
                <p14:modId xmlns="" xmlns:p14="http://schemas.microsoft.com/office/powerpoint/2010/main" val="2677576631"/>
              </p:ext>
            </p:extLst>
          </p:nvPr>
        </p:nvGraphicFramePr>
        <p:xfrm>
          <a:off x="69894" y="980728"/>
          <a:ext cx="4608512" cy="5754892"/>
        </p:xfrm>
        <a:graphic>
          <a:graphicData uri="http://schemas.openxmlformats.org/drawingml/2006/table">
            <a:tbl>
              <a:tblPr firstRow="1" firstCol="1" bandRow="1">
                <a:tableStyleId>{BC89EF96-8CEA-46FF-86C4-4CE0E7609802}</a:tableStyleId>
              </a:tblPr>
              <a:tblGrid>
                <a:gridCol w="4608512">
                  <a:extLst>
                    <a:ext uri="{9D8B030D-6E8A-4147-A177-3AD203B41FA5}">
                      <a16:colId xmlns="" xmlns:a16="http://schemas.microsoft.com/office/drawing/2014/main" val="20000"/>
                    </a:ext>
                  </a:extLst>
                </a:gridCol>
              </a:tblGrid>
              <a:tr h="1304800">
                <a:tc>
                  <a:txBody>
                    <a:bodyPr/>
                    <a:lstStyle/>
                    <a:p>
                      <a:pPr marL="285750" indent="-285750" algn="ctr">
                        <a:lnSpc>
                          <a:spcPct val="90000"/>
                        </a:lnSpc>
                        <a:spcAft>
                          <a:spcPts val="565"/>
                        </a:spcAft>
                        <a:buFont typeface="Wingdings" panose="05000000000000000000" pitchFamily="2" charset="2"/>
                        <a:buChar char="Ø"/>
                      </a:pPr>
                      <a:r>
                        <a:rPr lang="ru-RU" sz="1400" kern="1200" dirty="0">
                          <a:solidFill>
                            <a:srgbClr val="002060"/>
                          </a:solidFill>
                          <a:effectLst/>
                        </a:rPr>
                        <a:t>Определены </a:t>
                      </a:r>
                      <a:r>
                        <a:rPr lang="ru-RU" sz="1400" kern="1200" dirty="0" smtClean="0">
                          <a:solidFill>
                            <a:srgbClr val="002060"/>
                          </a:solidFill>
                          <a:effectLst/>
                        </a:rPr>
                        <a:t>196 </a:t>
                      </a:r>
                      <a:r>
                        <a:rPr lang="ru-RU" sz="1400" kern="1200" dirty="0">
                          <a:solidFill>
                            <a:srgbClr val="002060"/>
                          </a:solidFill>
                          <a:effectLst/>
                        </a:rPr>
                        <a:t>систем теплоснабжения, в том числе в </a:t>
                      </a:r>
                      <a:r>
                        <a:rPr lang="ru-RU" sz="1400" kern="1200" dirty="0" smtClean="0">
                          <a:solidFill>
                            <a:srgbClr val="002060"/>
                          </a:solidFill>
                          <a:effectLst/>
                        </a:rPr>
                        <a:t>зоне действия:</a:t>
                      </a:r>
                      <a:endParaRPr lang="ru-RU" sz="1400" dirty="0">
                        <a:solidFill>
                          <a:srgbClr val="002060"/>
                        </a:solidFill>
                        <a:effectLst/>
                      </a:endParaRPr>
                    </a:p>
                    <a:p>
                      <a:pPr marL="1744345" indent="-285750">
                        <a:lnSpc>
                          <a:spcPct val="90000"/>
                        </a:lnSpc>
                        <a:spcAft>
                          <a:spcPts val="565"/>
                        </a:spcAft>
                        <a:buFont typeface="Wingdings" panose="05000000000000000000" pitchFamily="2" charset="2"/>
                        <a:buChar char="Ø"/>
                      </a:pPr>
                      <a:r>
                        <a:rPr lang="ru-RU" sz="1400" kern="1200" dirty="0">
                          <a:solidFill>
                            <a:srgbClr val="002060"/>
                          </a:solidFill>
                          <a:effectLst/>
                        </a:rPr>
                        <a:t>АО «</a:t>
                      </a:r>
                      <a:r>
                        <a:rPr lang="ru-RU" sz="1400" kern="1200" dirty="0" err="1">
                          <a:solidFill>
                            <a:srgbClr val="002060"/>
                          </a:solidFill>
                          <a:effectLst/>
                        </a:rPr>
                        <a:t>Тулатеплосеть</a:t>
                      </a:r>
                      <a:r>
                        <a:rPr lang="ru-RU" sz="1400" kern="1200" dirty="0" smtClean="0">
                          <a:solidFill>
                            <a:srgbClr val="002060"/>
                          </a:solidFill>
                          <a:effectLst/>
                        </a:rPr>
                        <a:t>» - 134</a:t>
                      </a:r>
                      <a:endParaRPr lang="ru-RU" sz="1400" dirty="0">
                        <a:solidFill>
                          <a:srgbClr val="002060"/>
                        </a:solidFill>
                        <a:effectLst/>
                      </a:endParaRPr>
                    </a:p>
                    <a:p>
                      <a:pPr marL="1744345" indent="-285750">
                        <a:lnSpc>
                          <a:spcPct val="90000"/>
                        </a:lnSpc>
                        <a:spcAft>
                          <a:spcPts val="565"/>
                        </a:spcAft>
                        <a:buFont typeface="Wingdings" panose="05000000000000000000" pitchFamily="2" charset="2"/>
                        <a:buChar char="Ø"/>
                      </a:pPr>
                      <a:r>
                        <a:rPr lang="ru-RU" sz="1400" kern="1200" dirty="0">
                          <a:solidFill>
                            <a:srgbClr val="002060"/>
                          </a:solidFill>
                          <a:effectLst/>
                        </a:rPr>
                        <a:t>прочих ТСО - 62</a:t>
                      </a:r>
                      <a:endParaRPr lang="ru-RU" sz="1400" dirty="0">
                        <a:solidFill>
                          <a:srgbClr val="002060"/>
                        </a:solidFill>
                        <a:effectLst/>
                      </a:endParaRPr>
                    </a:p>
                    <a:p>
                      <a:pPr>
                        <a:lnSpc>
                          <a:spcPct val="107000"/>
                        </a:lnSpc>
                        <a:spcAft>
                          <a:spcPts val="0"/>
                        </a:spcAft>
                      </a:pPr>
                      <a:r>
                        <a:rPr lang="ru-RU" sz="1400" dirty="0">
                          <a:solidFill>
                            <a:srgbClr val="002060"/>
                          </a:solidFill>
                          <a:effectLst/>
                        </a:rPr>
                        <a:t>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53" marR="60453"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551543">
                <a:tc>
                  <a:txBody>
                    <a:bodyPr/>
                    <a:lstStyle/>
                    <a:p>
                      <a:pPr marL="285750" indent="-285750" algn="just">
                        <a:lnSpc>
                          <a:spcPct val="90000"/>
                        </a:lnSpc>
                        <a:spcAft>
                          <a:spcPts val="565"/>
                        </a:spcAft>
                        <a:buFont typeface="Wingdings" panose="05000000000000000000" pitchFamily="2" charset="2"/>
                        <a:buChar char="Ø"/>
                      </a:pPr>
                      <a:r>
                        <a:rPr lang="ru-RU" sz="1400" kern="1200" dirty="0">
                          <a:solidFill>
                            <a:srgbClr val="002060"/>
                          </a:solidFill>
                          <a:effectLst/>
                        </a:rPr>
                        <a:t>Уточнены границы систем теплоснабжения с учетом данных о 114 новых объектах - потребителях тепловой энергии (законченных строительством жилых, общественно-бытовых и промышленных зданий), подключенных к системам </a:t>
                      </a:r>
                      <a:r>
                        <a:rPr lang="ru-RU" sz="1400" kern="1200" dirty="0" smtClean="0">
                          <a:solidFill>
                            <a:srgbClr val="002060"/>
                          </a:solidFill>
                          <a:effectLst/>
                        </a:rPr>
                        <a:t>теплоснабжения</a:t>
                      </a:r>
                      <a:r>
                        <a:rPr lang="ru-RU" sz="1400" kern="1200" baseline="0" dirty="0" smtClean="0">
                          <a:solidFill>
                            <a:srgbClr val="002060"/>
                          </a:solidFill>
                          <a:effectLst/>
                        </a:rPr>
                        <a:t> </a:t>
                      </a:r>
                      <a:r>
                        <a:rPr lang="ru-RU" sz="1400" kern="1200" dirty="0" smtClean="0">
                          <a:solidFill>
                            <a:srgbClr val="002060"/>
                          </a:solidFill>
                          <a:effectLst/>
                        </a:rPr>
                        <a:t>в 2016-2018 </a:t>
                      </a:r>
                      <a:r>
                        <a:rPr lang="ru-RU" sz="1400" kern="1200" dirty="0">
                          <a:solidFill>
                            <a:srgbClr val="002060"/>
                          </a:solidFill>
                          <a:effectLst/>
                        </a:rPr>
                        <a:t>годах</a:t>
                      </a:r>
                      <a:endParaRPr lang="ru-RU" sz="1400" dirty="0">
                        <a:solidFill>
                          <a:srgbClr val="002060"/>
                        </a:solidFill>
                        <a:effectLst/>
                      </a:endParaRPr>
                    </a:p>
                    <a:p>
                      <a:pPr marL="285750" indent="-285750" algn="just">
                        <a:lnSpc>
                          <a:spcPct val="107000"/>
                        </a:lnSpc>
                        <a:spcAft>
                          <a:spcPts val="0"/>
                        </a:spcAft>
                        <a:buFont typeface="Wingdings" panose="05000000000000000000" pitchFamily="2" charset="2"/>
                        <a:buChar char="Ø"/>
                      </a:pP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53" marR="60453"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756079">
                <a:tc>
                  <a:txBody>
                    <a:bodyPr/>
                    <a:lstStyle/>
                    <a:p>
                      <a:pPr marL="285750" indent="-285750" algn="just">
                        <a:lnSpc>
                          <a:spcPct val="90000"/>
                        </a:lnSpc>
                        <a:spcAft>
                          <a:spcPts val="565"/>
                        </a:spcAft>
                        <a:buFont typeface="Wingdings" panose="05000000000000000000" pitchFamily="2" charset="2"/>
                        <a:buChar char="Ø"/>
                      </a:pPr>
                      <a:r>
                        <a:rPr lang="ru-RU" sz="1400" kern="1200" dirty="0">
                          <a:solidFill>
                            <a:srgbClr val="002060"/>
                          </a:solidFill>
                          <a:effectLst/>
                        </a:rPr>
                        <a:t>В соответствии с Федеральным законом «190 «О теплоснабжении» и Постановлением Правительства РФ от 08.08.2012 № 808 «Об организации теплоснабжения в РФ определены </a:t>
                      </a:r>
                      <a:br>
                        <a:rPr lang="ru-RU" sz="1400" kern="1200" dirty="0">
                          <a:solidFill>
                            <a:srgbClr val="002060"/>
                          </a:solidFill>
                          <a:effectLst/>
                        </a:rPr>
                      </a:br>
                      <a:r>
                        <a:rPr lang="ru-RU" sz="1400" kern="1200" dirty="0" smtClean="0">
                          <a:solidFill>
                            <a:srgbClr val="002060"/>
                          </a:solidFill>
                          <a:effectLst/>
                        </a:rPr>
                        <a:t>40 единых[ теплоснабжающих организаций </a:t>
                      </a:r>
                      <a:r>
                        <a:rPr lang="ru-RU" sz="1400" kern="1200" dirty="0">
                          <a:solidFill>
                            <a:srgbClr val="002060"/>
                          </a:solidFill>
                          <a:effectLst/>
                        </a:rPr>
                        <a:t>с сохранением действующей системы договорных отношений и абонентской базы</a:t>
                      </a:r>
                      <a:endParaRPr lang="ru-RU" sz="1400" dirty="0">
                        <a:solidFill>
                          <a:srgbClr val="002060"/>
                        </a:solidFill>
                        <a:effectLst/>
                      </a:endParaRPr>
                    </a:p>
                    <a:p>
                      <a:pPr marL="285750" indent="-285750" algn="just">
                        <a:lnSpc>
                          <a:spcPct val="107000"/>
                        </a:lnSpc>
                        <a:spcAft>
                          <a:spcPts val="0"/>
                        </a:spcAft>
                        <a:buFont typeface="Wingdings" panose="05000000000000000000" pitchFamily="2" charset="2"/>
                        <a:buChar char="Ø"/>
                      </a:pP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453" marR="6045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142470">
                <a:tc>
                  <a:txBody>
                    <a:bodyPr/>
                    <a:lstStyle/>
                    <a:p>
                      <a:pPr marL="285750" indent="-285750" algn="just">
                        <a:lnSpc>
                          <a:spcPct val="90000"/>
                        </a:lnSpc>
                        <a:spcAft>
                          <a:spcPts val="565"/>
                        </a:spcAft>
                        <a:buFont typeface="Wingdings" panose="05000000000000000000" pitchFamily="2" charset="2"/>
                        <a:buChar char="Ø"/>
                      </a:pPr>
                      <a:r>
                        <a:rPr lang="ru-RU" sz="1400" kern="1200" dirty="0">
                          <a:solidFill>
                            <a:srgbClr val="002060"/>
                          </a:solidFill>
                          <a:effectLst/>
                        </a:rPr>
                        <a:t>Корректировка описаний систем теплоснабжения, выполненная при актуализации схемы теплоснабжения, не связана с перераспределением зон деятельности ТСО и не приводит к конфликту </a:t>
                      </a:r>
                      <a:r>
                        <a:rPr lang="ru-RU" sz="1400" kern="1200" dirty="0" smtClean="0">
                          <a:solidFill>
                            <a:srgbClr val="002060"/>
                          </a:solidFill>
                          <a:effectLst/>
                        </a:rPr>
                        <a:t>интересов</a:t>
                      </a:r>
                      <a:endParaRPr lang="ru-RU" sz="1400" dirty="0">
                        <a:solidFill>
                          <a:srgbClr val="002060"/>
                        </a:solidFill>
                        <a:effectLst/>
                      </a:endParaRPr>
                    </a:p>
                  </a:txBody>
                  <a:tcPr marL="60453" marR="6045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27" name="Прямоугольник 26"/>
          <p:cNvSpPr/>
          <p:nvPr/>
        </p:nvSpPr>
        <p:spPr>
          <a:xfrm>
            <a:off x="5111041" y="1542957"/>
            <a:ext cx="336062" cy="108012"/>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8" name="Прямоугольник 27"/>
          <p:cNvSpPr/>
          <p:nvPr/>
        </p:nvSpPr>
        <p:spPr>
          <a:xfrm>
            <a:off x="5502519" y="1481547"/>
            <a:ext cx="1767039" cy="230832"/>
          </a:xfrm>
          <a:prstGeom prst="rect">
            <a:avLst/>
          </a:prstGeom>
          <a:noFill/>
          <a:ln>
            <a:noFill/>
          </a:ln>
        </p:spPr>
        <p:txBody>
          <a:bodyPr wrap="square">
            <a:spAutoFit/>
          </a:bodyPr>
          <a:lstStyle/>
          <a:p>
            <a:pPr>
              <a:buSzPct val="150000"/>
            </a:pPr>
            <a:r>
              <a:rPr lang="en-US" sz="900" dirty="0" smtClean="0">
                <a:latin typeface="Arial" pitchFamily="34" charset="0"/>
                <a:cs typeface="Arial" pitchFamily="34" charset="0"/>
              </a:rPr>
              <a:t>—</a:t>
            </a:r>
            <a:r>
              <a:rPr lang="ru-RU" sz="900" dirty="0" smtClean="0">
                <a:latin typeface="Arial" pitchFamily="34" charset="0"/>
                <a:cs typeface="Arial" pitchFamily="34" charset="0"/>
              </a:rPr>
              <a:t> АО</a:t>
            </a:r>
            <a:r>
              <a:rPr lang="ru-RU" sz="900" dirty="0">
                <a:latin typeface="Arial" pitchFamily="34" charset="0"/>
                <a:cs typeface="Arial" pitchFamily="34" charset="0"/>
              </a:rPr>
              <a:t> </a:t>
            </a:r>
            <a:r>
              <a:rPr lang="ru-RU" sz="900" dirty="0" smtClean="0">
                <a:latin typeface="Arial" pitchFamily="34" charset="0"/>
                <a:cs typeface="Arial" pitchFamily="34" charset="0"/>
              </a:rPr>
              <a:t>«</a:t>
            </a:r>
            <a:r>
              <a:rPr lang="ru-RU" sz="900" dirty="0" err="1" smtClean="0">
                <a:latin typeface="Arial" pitchFamily="34" charset="0"/>
                <a:cs typeface="Arial" pitchFamily="34" charset="0"/>
              </a:rPr>
              <a:t>Тулатеплосеть</a:t>
            </a:r>
            <a:r>
              <a:rPr lang="ru-RU" sz="900" dirty="0" smtClean="0">
                <a:latin typeface="Arial" pitchFamily="34" charset="0"/>
                <a:cs typeface="Arial" pitchFamily="34" charset="0"/>
              </a:rPr>
              <a:t>»</a:t>
            </a:r>
            <a:endParaRPr lang="ru-RU" sz="900" dirty="0">
              <a:latin typeface="Arial" pitchFamily="34" charset="0"/>
              <a:cs typeface="Arial" pitchFamily="34" charset="0"/>
            </a:endParaRPr>
          </a:p>
        </p:txBody>
      </p:sp>
      <p:sp>
        <p:nvSpPr>
          <p:cNvPr id="29" name="Подзаголовок 2"/>
          <p:cNvSpPr txBox="1">
            <a:spLocks/>
          </p:cNvSpPr>
          <p:nvPr/>
        </p:nvSpPr>
        <p:spPr>
          <a:xfrm>
            <a:off x="5004584" y="942044"/>
            <a:ext cx="4094746" cy="523220"/>
          </a:xfrm>
          <a:prstGeom prst="rect">
            <a:avLst/>
          </a:prstGeom>
          <a:noFill/>
          <a:ln>
            <a:noFill/>
          </a:ln>
        </p:spPr>
        <p:txBody>
          <a:bodyPr wrap="square">
            <a:spAutoFit/>
          </a:bodyPr>
          <a:lstStyle>
            <a:defPPr>
              <a:defRPr lang="ru-RU"/>
            </a:defPPr>
            <a:lvl1pPr algn="just">
              <a:spcBef>
                <a:spcPts val="300"/>
              </a:spcBef>
              <a:defRPr sz="1200" b="1" i="1">
                <a:solidFill>
                  <a:srgbClr val="C00000"/>
                </a:solidFill>
                <a:latin typeface="Arial" pitchFamily="34" charset="0"/>
                <a:cs typeface="Arial" pitchFamily="34" charset="0"/>
              </a:defRPr>
            </a:lvl1pPr>
          </a:lstStyle>
          <a:p>
            <a:pPr algn="ctr"/>
            <a:r>
              <a:rPr lang="ru-RU" sz="1400" i="0" dirty="0">
                <a:solidFill>
                  <a:srgbClr val="002060"/>
                </a:solidFill>
                <a:latin typeface="+mj-lt"/>
              </a:rPr>
              <a:t>Зоны деятельности ЕТО </a:t>
            </a:r>
            <a:r>
              <a:rPr lang="ru-RU" sz="1400" i="0" dirty="0" smtClean="0">
                <a:solidFill>
                  <a:srgbClr val="002060"/>
                </a:solidFill>
                <a:latin typeface="+mj-lt"/>
              </a:rPr>
              <a:t/>
            </a:r>
            <a:br>
              <a:rPr lang="ru-RU" sz="1400" i="0" dirty="0" smtClean="0">
                <a:solidFill>
                  <a:srgbClr val="002060"/>
                </a:solidFill>
                <a:latin typeface="+mj-lt"/>
              </a:rPr>
            </a:br>
            <a:r>
              <a:rPr lang="ru-RU" sz="1400" i="0" dirty="0">
                <a:solidFill>
                  <a:srgbClr val="002060"/>
                </a:solidFill>
                <a:latin typeface="+mj-lt"/>
              </a:rPr>
              <a:t>муниципального образования «Город Тула»</a:t>
            </a:r>
          </a:p>
        </p:txBody>
      </p:sp>
      <p:sp>
        <p:nvSpPr>
          <p:cNvPr id="30" name="Прямоугольник 29"/>
          <p:cNvSpPr/>
          <p:nvPr/>
        </p:nvSpPr>
        <p:spPr>
          <a:xfrm>
            <a:off x="6974011" y="1541253"/>
            <a:ext cx="336062" cy="103008"/>
          </a:xfrm>
          <a:prstGeom prst="rect">
            <a:avLst/>
          </a:prstGeom>
          <a:solidFill>
            <a:srgbClr val="99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1" name="Прямоугольник 30"/>
          <p:cNvSpPr/>
          <p:nvPr/>
        </p:nvSpPr>
        <p:spPr>
          <a:xfrm>
            <a:off x="7299130" y="1458656"/>
            <a:ext cx="1836712" cy="369332"/>
          </a:xfrm>
          <a:prstGeom prst="rect">
            <a:avLst/>
          </a:prstGeom>
          <a:noFill/>
          <a:ln>
            <a:noFill/>
          </a:ln>
        </p:spPr>
        <p:txBody>
          <a:bodyPr wrap="square">
            <a:spAutoFit/>
          </a:bodyPr>
          <a:lstStyle/>
          <a:p>
            <a:pPr>
              <a:buSzPct val="150000"/>
            </a:pPr>
            <a:r>
              <a:rPr lang="en-US" sz="900" dirty="0" smtClean="0">
                <a:latin typeface="Arial" pitchFamily="34" charset="0"/>
                <a:cs typeface="Arial" pitchFamily="34" charset="0"/>
              </a:rPr>
              <a:t>—</a:t>
            </a:r>
            <a:r>
              <a:rPr lang="ru-RU" sz="900" dirty="0" smtClean="0">
                <a:latin typeface="Arial" pitchFamily="34" charset="0"/>
                <a:cs typeface="Arial" pitchFamily="34" charset="0"/>
              </a:rPr>
              <a:t> прочие теплоснабжающие</a:t>
            </a:r>
            <a:endParaRPr lang="en-US" sz="900" dirty="0" smtClean="0">
              <a:latin typeface="Arial" pitchFamily="34" charset="0"/>
              <a:cs typeface="Arial" pitchFamily="34" charset="0"/>
            </a:endParaRPr>
          </a:p>
          <a:p>
            <a:pPr>
              <a:buSzPct val="150000"/>
            </a:pPr>
            <a:r>
              <a:rPr lang="en-US" sz="900" dirty="0">
                <a:latin typeface="Arial" pitchFamily="34" charset="0"/>
                <a:cs typeface="Arial" pitchFamily="34" charset="0"/>
              </a:rPr>
              <a:t> </a:t>
            </a:r>
            <a:r>
              <a:rPr lang="en-US" sz="900" dirty="0" smtClean="0">
                <a:latin typeface="Arial" pitchFamily="34" charset="0"/>
                <a:cs typeface="Arial" pitchFamily="34" charset="0"/>
              </a:rPr>
              <a:t>   </a:t>
            </a:r>
            <a:r>
              <a:rPr lang="ru-RU" sz="900" dirty="0" smtClean="0">
                <a:latin typeface="Arial" pitchFamily="34" charset="0"/>
                <a:cs typeface="Arial" pitchFamily="34" charset="0"/>
              </a:rPr>
              <a:t> организации</a:t>
            </a:r>
            <a:endParaRPr lang="ru-RU" sz="900" dirty="0">
              <a:latin typeface="Arial" pitchFamily="34" charset="0"/>
              <a:cs typeface="Arial" pitchFamily="34" charset="0"/>
            </a:endParaRPr>
          </a:p>
        </p:txBody>
      </p:sp>
      <p:sp>
        <p:nvSpPr>
          <p:cNvPr id="10" name="Заголовок 1"/>
          <p:cNvSpPr txBox="1">
            <a:spLocks/>
          </p:cNvSpPr>
          <p:nvPr/>
        </p:nvSpPr>
        <p:spPr>
          <a:xfrm>
            <a:off x="0" y="6453336"/>
            <a:ext cx="9144000" cy="43204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11</a:t>
            </a:fld>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372324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6453336"/>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2</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0" y="-6451"/>
            <a:ext cx="9144000" cy="771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800" b="1" dirty="0" smtClean="0">
                <a:solidFill>
                  <a:prstClr val="white"/>
                </a:solidFill>
                <a:latin typeface="Arial" panose="020B0604020202020204" pitchFamily="34" charset="0"/>
                <a:ea typeface="+mn-ea"/>
                <a:cs typeface="Arial" panose="020B0604020202020204" pitchFamily="34" charset="0"/>
              </a:rPr>
              <a:t>Хронология событий по доработке проекта </a:t>
            </a:r>
            <a:r>
              <a:rPr lang="ru-RU" sz="1800" b="1" dirty="0">
                <a:solidFill>
                  <a:prstClr val="white"/>
                </a:solidFill>
                <a:latin typeface="Arial" panose="020B0604020202020204" pitchFamily="34" charset="0"/>
                <a:ea typeface="+mn-ea"/>
                <a:cs typeface="Arial" panose="020B0604020202020204" pitchFamily="34" charset="0"/>
              </a:rPr>
              <a:t>схемы теплоснабжения и проведении повторных </a:t>
            </a:r>
            <a:r>
              <a:rPr lang="ru-RU" sz="1800" b="1" dirty="0" smtClean="0">
                <a:solidFill>
                  <a:prstClr val="white"/>
                </a:solidFill>
                <a:latin typeface="Arial" panose="020B0604020202020204" pitchFamily="34" charset="0"/>
                <a:ea typeface="+mn-ea"/>
                <a:cs typeface="Arial" panose="020B0604020202020204" pitchFamily="34" charset="0"/>
              </a:rPr>
              <a:t>слушаний</a:t>
            </a:r>
          </a:p>
        </p:txBody>
      </p:sp>
      <p:graphicFrame>
        <p:nvGraphicFramePr>
          <p:cNvPr id="5" name="Диаграмма 4"/>
          <p:cNvGraphicFramePr/>
          <p:nvPr>
            <p:extLst>
              <p:ext uri="{D42A27DB-BD31-4B8C-83A1-F6EECF244321}">
                <p14:modId xmlns="" xmlns:p14="http://schemas.microsoft.com/office/powerpoint/2010/main" val="4131816930"/>
              </p:ext>
            </p:extLst>
          </p:nvPr>
        </p:nvGraphicFramePr>
        <p:xfrm>
          <a:off x="3995936" y="2665682"/>
          <a:ext cx="6300192" cy="3794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194807" y="3941182"/>
            <a:ext cx="1850186" cy="830997"/>
          </a:xfrm>
          <a:prstGeom prst="rect">
            <a:avLst/>
          </a:prstGeom>
          <a:noFill/>
        </p:spPr>
        <p:txBody>
          <a:bodyPr wrap="none" rtlCol="0">
            <a:spAutoFit/>
          </a:bodyPr>
          <a:lstStyle/>
          <a:p>
            <a:pPr algn="ctr"/>
            <a:r>
              <a:rPr lang="ru-RU" sz="1600" b="1" dirty="0" smtClean="0">
                <a:solidFill>
                  <a:srgbClr val="0F243E"/>
                </a:solidFill>
              </a:rPr>
              <a:t>Учет замечаний </a:t>
            </a:r>
          </a:p>
          <a:p>
            <a:pPr algn="ctr"/>
            <a:r>
              <a:rPr lang="ru-RU" sz="1600" b="1" dirty="0" smtClean="0">
                <a:solidFill>
                  <a:srgbClr val="0F243E"/>
                </a:solidFill>
              </a:rPr>
              <a:t>и предложений</a:t>
            </a:r>
          </a:p>
          <a:p>
            <a:pPr algn="ctr"/>
            <a:r>
              <a:rPr lang="ru-RU" sz="1600" b="1" dirty="0" smtClean="0">
                <a:solidFill>
                  <a:srgbClr val="0F243E"/>
                </a:solidFill>
              </a:rPr>
              <a:t>Минэнерго России</a:t>
            </a:r>
            <a:endParaRPr lang="ru-RU" sz="1600" b="1" dirty="0">
              <a:solidFill>
                <a:srgbClr val="0F243E"/>
              </a:solidFill>
            </a:endParaRPr>
          </a:p>
        </p:txBody>
      </p:sp>
      <p:sp>
        <p:nvSpPr>
          <p:cNvPr id="7" name="Прямоугольник 11"/>
          <p:cNvSpPr/>
          <p:nvPr/>
        </p:nvSpPr>
        <p:spPr>
          <a:xfrm>
            <a:off x="179512" y="968534"/>
            <a:ext cx="8856983" cy="2308324"/>
          </a:xfrm>
          <a:prstGeom prst="rect">
            <a:avLst/>
          </a:prstGeom>
        </p:spPr>
        <p:txBody>
          <a:bodyPr wrap="square">
            <a:spAutoFit/>
          </a:bodyPr>
          <a:lstStyle/>
          <a:p>
            <a:pPr marL="285750" indent="-285750" algn="just">
              <a:buFont typeface="Wingdings" panose="05000000000000000000" pitchFamily="2" charset="2"/>
              <a:buChar char="Ø"/>
            </a:pPr>
            <a:r>
              <a:rPr lang="ru-RU" b="1" dirty="0" smtClean="0">
                <a:solidFill>
                  <a:srgbClr val="002060"/>
                </a:solidFill>
              </a:rPr>
              <a:t>01.04.2020 проект схемы теплоснабжения направлен на рассмотрение в Минэнерго России.</a:t>
            </a:r>
          </a:p>
          <a:p>
            <a:pPr marL="285750" indent="-285750" algn="just">
              <a:buFont typeface="Wingdings" panose="05000000000000000000" pitchFamily="2" charset="2"/>
              <a:buChar char="Ø"/>
            </a:pPr>
            <a:r>
              <a:rPr lang="ru-RU" b="1" dirty="0" smtClean="0">
                <a:solidFill>
                  <a:srgbClr val="002060"/>
                </a:solidFill>
              </a:rPr>
              <a:t>03.06.2020 Минэнерго России принято решение о возврате проекта схемы теплоснабжения на </a:t>
            </a:r>
            <a:r>
              <a:rPr lang="ru-RU" b="1" dirty="0">
                <a:solidFill>
                  <a:srgbClr val="002060"/>
                </a:solidFill>
              </a:rPr>
              <a:t>доработку (в соответствии с пунктом 27 требований к порядку разработки, утверждения и актуализации схем </a:t>
            </a:r>
            <a:r>
              <a:rPr lang="ru-RU" b="1" dirty="0" smtClean="0">
                <a:solidFill>
                  <a:srgbClr val="002060"/>
                </a:solidFill>
              </a:rPr>
              <a:t>теплоснабжения).</a:t>
            </a:r>
          </a:p>
          <a:p>
            <a:pPr marL="285750" indent="-285750" algn="just">
              <a:buFont typeface="Wingdings" panose="05000000000000000000" pitchFamily="2" charset="2"/>
              <a:buChar char="Ø"/>
            </a:pPr>
            <a:r>
              <a:rPr lang="ru-RU" b="1" dirty="0" smtClean="0">
                <a:solidFill>
                  <a:srgbClr val="002060"/>
                </a:solidFill>
              </a:rPr>
              <a:t>По результатам учета замечаний в рамках доработки проекта изменения претерпели главы: 1, 3, 4, 5, 7, 8, 9, 10, 12, 14, 15, 16, 17, 18  и Схема теплоснабжения (утверждаемая часть).</a:t>
            </a:r>
            <a:endParaRPr lang="ru-RU" b="1" dirty="0">
              <a:solidFill>
                <a:srgbClr val="002060"/>
              </a:solidFill>
            </a:endParaRPr>
          </a:p>
        </p:txBody>
      </p:sp>
      <p:sp>
        <p:nvSpPr>
          <p:cNvPr id="8" name="Прямоугольник 11"/>
          <p:cNvSpPr/>
          <p:nvPr/>
        </p:nvSpPr>
        <p:spPr>
          <a:xfrm>
            <a:off x="179511" y="3212976"/>
            <a:ext cx="5112569" cy="3139321"/>
          </a:xfrm>
          <a:prstGeom prst="rect">
            <a:avLst/>
          </a:prstGeom>
        </p:spPr>
        <p:txBody>
          <a:bodyPr wrap="square">
            <a:spAutoFit/>
          </a:bodyPr>
          <a:lstStyle/>
          <a:p>
            <a:pPr marL="285750" indent="-285750" algn="just">
              <a:buFont typeface="Wingdings" panose="05000000000000000000" pitchFamily="2" charset="2"/>
              <a:buChar char="Ø"/>
            </a:pPr>
            <a:r>
              <a:rPr lang="ru-RU" b="1" dirty="0" smtClean="0">
                <a:solidFill>
                  <a:srgbClr val="002060"/>
                </a:solidFill>
              </a:rPr>
              <a:t>10.06.2020 доработанный по замечаниям Минэнерго России проект схемы теплоснабжения передан в адрес администрации города Тулы</a:t>
            </a:r>
          </a:p>
          <a:p>
            <a:pPr marL="285750" indent="-285750" algn="just">
              <a:buFont typeface="Wingdings" panose="05000000000000000000" pitchFamily="2" charset="2"/>
              <a:buChar char="Ø"/>
            </a:pPr>
            <a:r>
              <a:rPr lang="ru-RU" b="1" dirty="0">
                <a:solidFill>
                  <a:srgbClr val="002060"/>
                </a:solidFill>
              </a:rPr>
              <a:t>10.06.2020 доработанный </a:t>
            </a:r>
            <a:r>
              <a:rPr lang="ru-RU" b="1" dirty="0" smtClean="0">
                <a:solidFill>
                  <a:srgbClr val="002060"/>
                </a:solidFill>
              </a:rPr>
              <a:t>проект </a:t>
            </a:r>
            <a:r>
              <a:rPr lang="ru-RU" b="1" dirty="0">
                <a:solidFill>
                  <a:srgbClr val="002060"/>
                </a:solidFill>
              </a:rPr>
              <a:t>схемы теплоснабжения </a:t>
            </a:r>
            <a:r>
              <a:rPr lang="ru-RU" b="1" dirty="0" smtClean="0">
                <a:solidFill>
                  <a:srgbClr val="002060"/>
                </a:solidFill>
              </a:rPr>
              <a:t>размещен на официальном сайте администрации г. Тулы</a:t>
            </a:r>
          </a:p>
          <a:p>
            <a:pPr marL="285750" indent="-285750" algn="just">
              <a:buFont typeface="Wingdings" panose="05000000000000000000" pitchFamily="2" charset="2"/>
              <a:buChar char="Ø"/>
            </a:pPr>
            <a:r>
              <a:rPr lang="ru-RU" b="1" dirty="0">
                <a:solidFill>
                  <a:srgbClr val="002060"/>
                </a:solidFill>
              </a:rPr>
              <a:t>10.06.2020</a:t>
            </a:r>
            <a:r>
              <a:rPr lang="ru-RU" b="1" dirty="0" smtClean="0">
                <a:solidFill>
                  <a:srgbClr val="FF0000"/>
                </a:solidFill>
              </a:rPr>
              <a:t> </a:t>
            </a:r>
            <a:r>
              <a:rPr lang="ru-RU" b="1" dirty="0">
                <a:solidFill>
                  <a:srgbClr val="002060"/>
                </a:solidFill>
              </a:rPr>
              <a:t>постановлением Главы муниципального образования города Тулы №89-п назначены настоящие публичные </a:t>
            </a:r>
            <a:r>
              <a:rPr lang="ru-RU" b="1" dirty="0" smtClean="0">
                <a:solidFill>
                  <a:srgbClr val="002060"/>
                </a:solidFill>
              </a:rPr>
              <a:t>слушания</a:t>
            </a:r>
            <a:endParaRPr lang="ru-RU" b="1" dirty="0">
              <a:solidFill>
                <a:srgbClr val="002060"/>
              </a:solidFill>
            </a:endParaRPr>
          </a:p>
        </p:txBody>
      </p:sp>
    </p:spTree>
    <p:extLst>
      <p:ext uri="{BB962C8B-B14F-4D97-AF65-F5344CB8AC3E}">
        <p14:creationId xmlns="" xmlns:p14="http://schemas.microsoft.com/office/powerpoint/2010/main" val="26051975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Диаграмма 22">
            <a:extLst>
              <a:ext uri="{FF2B5EF4-FFF2-40B4-BE49-F238E27FC236}">
                <a16:creationId xmlns:xdr="http://schemas.openxmlformats.org/drawingml/2006/spreadsheetDrawing" xmlns="" xmlns:a16="http://schemas.microsoft.com/office/drawing/2014/main" xmlns:lc="http://schemas.openxmlformats.org/drawingml/2006/lockedCanvas" id="{00000000-0008-0000-0800-000003000000}"/>
              </a:ext>
            </a:extLst>
          </p:cNvPr>
          <p:cNvGraphicFramePr>
            <a:graphicFrameLocks/>
          </p:cNvGraphicFramePr>
          <p:nvPr>
            <p:extLst>
              <p:ext uri="{D42A27DB-BD31-4B8C-83A1-F6EECF244321}">
                <p14:modId xmlns="" xmlns:p14="http://schemas.microsoft.com/office/powerpoint/2010/main" val="452831634"/>
              </p:ext>
            </p:extLst>
          </p:nvPr>
        </p:nvGraphicFramePr>
        <p:xfrm>
          <a:off x="4131871" y="945364"/>
          <a:ext cx="5012129" cy="2988418"/>
        </p:xfrm>
        <a:graphic>
          <a:graphicData uri="http://schemas.openxmlformats.org/drawingml/2006/chart">
            <c:chart xmlns:c="http://schemas.openxmlformats.org/drawingml/2006/chart" xmlns:r="http://schemas.openxmlformats.org/officeDocument/2006/relationships" r:id="rId3"/>
          </a:graphicData>
        </a:graphic>
      </p:graphicFrame>
      <p:sp>
        <p:nvSpPr>
          <p:cNvPr id="10" name="Заголовок 1"/>
          <p:cNvSpPr txBox="1">
            <a:spLocks/>
          </p:cNvSpPr>
          <p:nvPr/>
        </p:nvSpPr>
        <p:spPr>
          <a:xfrm>
            <a:off x="0" y="6453336"/>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3</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0" y="-6451"/>
            <a:ext cx="9144000" cy="771155"/>
          </a:xfrm>
          <a:prstGeom prst="rect">
            <a:avLst/>
          </a:prstGeom>
        </p:spPr>
        <p:txBody>
          <a:bodyPr vert="horz" lIns="91440" tIns="45720" rIns="91440" bIns="45720" rtlCol="0" anchor="ctr">
            <a:noAutofit/>
          </a:bodyPr>
          <a:lstStyle>
            <a:defPPr>
              <a:defRPr lang="ru-RU"/>
            </a:defPPr>
            <a:lvl1pPr algn="ctr">
              <a:spcBef>
                <a:spcPct val="0"/>
              </a:spcBef>
              <a:buNone/>
              <a:defRPr sz="1600" b="1">
                <a:solidFill>
                  <a:prstClr val="white"/>
                </a:solidFill>
              </a:defRPr>
            </a:lvl1pPr>
          </a:lstStyle>
          <a:p>
            <a:r>
              <a:rPr lang="ru-RU" sz="1800" dirty="0" smtClean="0">
                <a:latin typeface="Arial" panose="020B0604020202020204" pitchFamily="34" charset="0"/>
                <a:cs typeface="Arial" panose="020B0604020202020204" pitchFamily="34" charset="0"/>
              </a:rPr>
              <a:t>Основные характеристики проекта схемы теплоснабжения </a:t>
            </a:r>
            <a:r>
              <a:rPr lang="ru-RU" sz="1800" dirty="0">
                <a:latin typeface="Arial" panose="020B0604020202020204" pitchFamily="34" charset="0"/>
                <a:cs typeface="Arial" panose="020B0604020202020204" pitchFamily="34" charset="0"/>
              </a:rPr>
              <a:t>г. Тулы </a:t>
            </a:r>
          </a:p>
        </p:txBody>
      </p:sp>
      <p:sp>
        <p:nvSpPr>
          <p:cNvPr id="13" name="Скругленный прямоугольник 4"/>
          <p:cNvSpPr/>
          <p:nvPr/>
        </p:nvSpPr>
        <p:spPr>
          <a:xfrm>
            <a:off x="90790" y="912881"/>
            <a:ext cx="3960440" cy="1685615"/>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defTabSz="622300">
              <a:spcBef>
                <a:spcPct val="0"/>
              </a:spcBef>
              <a:spcAft>
                <a:spcPts val="0"/>
              </a:spcAft>
            </a:pPr>
            <a:r>
              <a:rPr lang="ru-RU" sz="1400" b="1" kern="1200" dirty="0">
                <a:solidFill>
                  <a:schemeClr val="tx1"/>
                </a:solidFill>
                <a:latin typeface="Arial Narrow" panose="020B0606020202030204" pitchFamily="34" charset="0"/>
                <a:cs typeface="Arial" panose="020B0604020202020204" pitchFamily="34" charset="0"/>
              </a:rPr>
              <a:t>Техническое перевооружение 114 котельных </a:t>
            </a:r>
            <a:br>
              <a:rPr lang="ru-RU" sz="1400" b="1" kern="1200" dirty="0">
                <a:solidFill>
                  <a:schemeClr val="tx1"/>
                </a:solidFill>
                <a:latin typeface="Arial Narrow" panose="020B0606020202030204" pitchFamily="34" charset="0"/>
                <a:cs typeface="Arial" panose="020B0604020202020204" pitchFamily="34" charset="0"/>
              </a:rPr>
            </a:br>
            <a:r>
              <a:rPr lang="ru-RU" sz="1400" b="1" kern="1200" dirty="0">
                <a:solidFill>
                  <a:schemeClr val="tx1"/>
                </a:solidFill>
                <a:latin typeface="Arial Narrow" panose="020B0606020202030204" pitchFamily="34" charset="0"/>
                <a:cs typeface="Arial" panose="020B0604020202020204" pitchFamily="34" charset="0"/>
              </a:rPr>
              <a:t>АО «</a:t>
            </a:r>
            <a:r>
              <a:rPr lang="ru-RU" sz="1400" b="1" kern="1200" dirty="0" err="1">
                <a:solidFill>
                  <a:schemeClr val="tx1"/>
                </a:solidFill>
                <a:latin typeface="Arial Narrow" panose="020B0606020202030204" pitchFamily="34" charset="0"/>
                <a:cs typeface="Arial" panose="020B0604020202020204" pitchFamily="34" charset="0"/>
              </a:rPr>
              <a:t>Тулатеплосеть</a:t>
            </a:r>
            <a:r>
              <a:rPr lang="ru-RU" sz="1400" b="1" kern="1200" dirty="0">
                <a:solidFill>
                  <a:schemeClr val="tx1"/>
                </a:solidFill>
                <a:latin typeface="Arial Narrow" panose="020B0606020202030204" pitchFamily="34" charset="0"/>
                <a:cs typeface="Arial" panose="020B0604020202020204" pitchFamily="34" charset="0"/>
              </a:rPr>
              <a:t>»</a:t>
            </a:r>
            <a:r>
              <a:rPr lang="ru-RU" sz="1400" b="1" dirty="0">
                <a:solidFill>
                  <a:schemeClr val="tx1"/>
                </a:solidFill>
                <a:latin typeface="Arial Narrow" panose="020B0606020202030204" pitchFamily="34" charset="0"/>
                <a:cs typeface="Arial" panose="020B0604020202020204" pitchFamily="34" charset="0"/>
              </a:rPr>
              <a:t> </a:t>
            </a:r>
            <a:endParaRPr lang="ru-RU" sz="1400" b="1" kern="1200" dirty="0">
              <a:solidFill>
                <a:schemeClr val="tx1"/>
              </a:solidFill>
              <a:latin typeface="Arial Narrow" panose="020B0606020202030204" pitchFamily="34" charset="0"/>
              <a:cs typeface="Arial" panose="020B0604020202020204" pitchFamily="34" charset="0"/>
            </a:endParaRPr>
          </a:p>
          <a:p>
            <a:pPr lvl="0" defTabSz="622300">
              <a:spcBef>
                <a:spcPct val="0"/>
              </a:spcBef>
              <a:spcAft>
                <a:spcPts val="0"/>
              </a:spcAft>
            </a:pPr>
            <a:endParaRPr lang="ru-RU" sz="800" b="1" kern="1200" dirty="0">
              <a:solidFill>
                <a:schemeClr val="tx1"/>
              </a:solidFill>
              <a:latin typeface="Arial Narrow" panose="020B0606020202030204" pitchFamily="34" charset="0"/>
              <a:cs typeface="Arial" panose="020B0604020202020204" pitchFamily="34" charset="0"/>
            </a:endParaRPr>
          </a:p>
          <a:p>
            <a:pPr marL="42862" defTabSz="622300"/>
            <a:r>
              <a:rPr lang="ru-RU" sz="1400" dirty="0">
                <a:solidFill>
                  <a:schemeClr val="tx1"/>
                </a:solidFill>
                <a:latin typeface="Arial Narrow" panose="020B0606020202030204" pitchFamily="34" charset="0"/>
                <a:cs typeface="Arial" panose="020B0604020202020204" pitchFamily="34" charset="0"/>
              </a:rPr>
              <a:t>Модернизация (рекомендация) по </a:t>
            </a:r>
            <a:r>
              <a:rPr lang="ru-RU" sz="1400" b="1" dirty="0">
                <a:solidFill>
                  <a:schemeClr val="tx1"/>
                </a:solidFill>
                <a:latin typeface="Arial Narrow" panose="020B0606020202030204" pitchFamily="34" charset="0"/>
                <a:cs typeface="Arial" panose="020B0604020202020204" pitchFamily="34" charset="0"/>
              </a:rPr>
              <a:t>62 котельным прочих ТСО </a:t>
            </a:r>
            <a:r>
              <a:rPr lang="ru-RU" sz="1400" dirty="0">
                <a:solidFill>
                  <a:schemeClr val="tx1"/>
                </a:solidFill>
                <a:latin typeface="Arial Narrow" panose="020B0606020202030204" pitchFamily="34" charset="0"/>
                <a:cs typeface="Arial" panose="020B0604020202020204" pitchFamily="34" charset="0"/>
              </a:rPr>
              <a:t>снижение установленной мощности с </a:t>
            </a:r>
            <a:r>
              <a:rPr lang="ru-RU" sz="1400" b="1" dirty="0">
                <a:solidFill>
                  <a:schemeClr val="tx1"/>
                </a:solidFill>
                <a:latin typeface="Arial Narrow" panose="020B0606020202030204" pitchFamily="34" charset="0"/>
                <a:cs typeface="Arial" panose="020B0604020202020204" pitchFamily="34" charset="0"/>
              </a:rPr>
              <a:t>709</a:t>
            </a:r>
            <a:r>
              <a:rPr lang="ru-RU" sz="1400" dirty="0">
                <a:solidFill>
                  <a:schemeClr val="tx1"/>
                </a:solidFill>
                <a:latin typeface="Arial Narrow" panose="020B0606020202030204" pitchFamily="34" charset="0"/>
                <a:cs typeface="Arial" panose="020B0604020202020204" pitchFamily="34" charset="0"/>
              </a:rPr>
              <a:t> Гкал/ч (2019 г.) до </a:t>
            </a:r>
            <a:r>
              <a:rPr lang="ru-RU" sz="1400" b="1" dirty="0">
                <a:solidFill>
                  <a:schemeClr val="tx1"/>
                </a:solidFill>
                <a:latin typeface="Arial Narrow" panose="020B0606020202030204" pitchFamily="34" charset="0"/>
                <a:cs typeface="Arial" panose="020B0604020202020204" pitchFamily="34" charset="0"/>
              </a:rPr>
              <a:t>347</a:t>
            </a:r>
            <a:r>
              <a:rPr lang="ru-RU" sz="1400" dirty="0">
                <a:solidFill>
                  <a:schemeClr val="tx1"/>
                </a:solidFill>
                <a:latin typeface="Arial Narrow" panose="020B0606020202030204" pitchFamily="34" charset="0"/>
                <a:cs typeface="Arial" panose="020B0604020202020204" pitchFamily="34" charset="0"/>
              </a:rPr>
              <a:t> Гкал/ч (2035 г.)</a:t>
            </a:r>
            <a:endParaRPr lang="ru-RU" sz="1400" b="1" dirty="0">
              <a:solidFill>
                <a:schemeClr val="tx1"/>
              </a:solidFill>
              <a:latin typeface="Arial Narrow" panose="020B0606020202030204" pitchFamily="34" charset="0"/>
              <a:cs typeface="Arial" panose="020B0604020202020204" pitchFamily="34" charset="0"/>
            </a:endParaRPr>
          </a:p>
        </p:txBody>
      </p:sp>
      <p:sp>
        <p:nvSpPr>
          <p:cNvPr id="14" name="Скругленный прямоугольник 4"/>
          <p:cNvSpPr/>
          <p:nvPr/>
        </p:nvSpPr>
        <p:spPr>
          <a:xfrm>
            <a:off x="107504" y="2476252"/>
            <a:ext cx="4270657" cy="736724"/>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defTabSz="622300">
              <a:spcAft>
                <a:spcPts val="0"/>
              </a:spcAft>
            </a:pPr>
            <a:r>
              <a:rPr lang="ru-RU" sz="1400" b="1" kern="1200" dirty="0" smtClean="0">
                <a:solidFill>
                  <a:schemeClr val="tx1"/>
                </a:solidFill>
                <a:latin typeface="Arial Narrow" panose="020B0606020202030204" pitchFamily="34" charset="0"/>
                <a:cs typeface="Arial" panose="020B0604020202020204" pitchFamily="34" charset="0"/>
              </a:rPr>
              <a:t>Новое строительство </a:t>
            </a:r>
            <a:r>
              <a:rPr lang="ru-RU" sz="1400" b="1" dirty="0" smtClean="0">
                <a:solidFill>
                  <a:schemeClr val="tx1"/>
                </a:solidFill>
                <a:latin typeface="Arial Narrow" panose="020B0606020202030204" pitchFamily="34" charset="0"/>
                <a:cs typeface="Arial" panose="020B0604020202020204" pitchFamily="34" charset="0"/>
              </a:rPr>
              <a:t>31 </a:t>
            </a:r>
            <a:r>
              <a:rPr lang="ru-RU" sz="1400" b="1" kern="1200" dirty="0" smtClean="0">
                <a:solidFill>
                  <a:schemeClr val="tx1"/>
                </a:solidFill>
                <a:latin typeface="Arial Narrow" panose="020B0606020202030204" pitchFamily="34" charset="0"/>
                <a:cs typeface="Arial" panose="020B0604020202020204" pitchFamily="34" charset="0"/>
              </a:rPr>
              <a:t>котельной</a:t>
            </a:r>
          </a:p>
          <a:p>
            <a:pPr lvl="0" defTabSz="622300">
              <a:spcBef>
                <a:spcPct val="0"/>
              </a:spcBef>
              <a:spcAft>
                <a:spcPts val="0"/>
              </a:spcAft>
            </a:pPr>
            <a:r>
              <a:rPr lang="ru-RU" sz="1400" dirty="0" smtClean="0">
                <a:solidFill>
                  <a:schemeClr val="tx1"/>
                </a:solidFill>
                <a:latin typeface="Arial Narrow" panose="020B0606020202030204" pitchFamily="34" charset="0"/>
                <a:cs typeface="Arial" panose="020B0604020202020204" pitchFamily="34" charset="0"/>
              </a:rPr>
              <a:t>тепловой мощностью </a:t>
            </a:r>
            <a:r>
              <a:rPr lang="ru-RU" sz="1400" b="1" dirty="0" smtClean="0">
                <a:solidFill>
                  <a:schemeClr val="tx1"/>
                </a:solidFill>
                <a:latin typeface="Arial Narrow" panose="020B0606020202030204" pitchFamily="34" charset="0"/>
                <a:cs typeface="Arial" panose="020B0604020202020204" pitchFamily="34" charset="0"/>
              </a:rPr>
              <a:t>395</a:t>
            </a:r>
            <a:r>
              <a:rPr lang="ru-RU" sz="1400" dirty="0" smtClean="0">
                <a:solidFill>
                  <a:schemeClr val="tx1"/>
                </a:solidFill>
                <a:latin typeface="Arial Narrow" panose="020B0606020202030204" pitchFamily="34" charset="0"/>
                <a:cs typeface="Arial" panose="020B0604020202020204" pitchFamily="34" charset="0"/>
              </a:rPr>
              <a:t> Гкал/ч</a:t>
            </a:r>
            <a:endParaRPr lang="ru-RU" sz="1400" kern="1200" dirty="0">
              <a:solidFill>
                <a:schemeClr val="tx1"/>
              </a:solidFill>
              <a:latin typeface="Arial Narrow" panose="020B0606020202030204" pitchFamily="34" charset="0"/>
              <a:cs typeface="Arial" panose="020B0604020202020204" pitchFamily="34" charset="0"/>
            </a:endParaRPr>
          </a:p>
        </p:txBody>
      </p:sp>
      <p:sp>
        <p:nvSpPr>
          <p:cNvPr id="15" name="Скругленный прямоугольник 4"/>
          <p:cNvSpPr/>
          <p:nvPr/>
        </p:nvSpPr>
        <p:spPr>
          <a:xfrm>
            <a:off x="84560" y="4109112"/>
            <a:ext cx="4256780" cy="544024"/>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defTabSz="622300">
              <a:spcBef>
                <a:spcPct val="0"/>
              </a:spcBef>
              <a:spcAft>
                <a:spcPts val="0"/>
              </a:spcAft>
            </a:pPr>
            <a:r>
              <a:rPr lang="ru-RU" sz="1400" b="1" kern="1200" dirty="0">
                <a:solidFill>
                  <a:schemeClr val="tx1"/>
                </a:solidFill>
                <a:latin typeface="Arial Narrow" panose="020B0606020202030204" pitchFamily="34" charset="0"/>
                <a:cs typeface="Arial" panose="020B0604020202020204" pitchFamily="34" charset="0"/>
              </a:rPr>
              <a:t>Переключение тепловых нагрузок между источниками тепловой </a:t>
            </a:r>
            <a:r>
              <a:rPr lang="ru-RU" sz="1400" b="1" kern="1200" dirty="0" smtClean="0">
                <a:solidFill>
                  <a:schemeClr val="tx1"/>
                </a:solidFill>
                <a:latin typeface="Arial Narrow" panose="020B0606020202030204" pitchFamily="34" charset="0"/>
                <a:cs typeface="Arial" panose="020B0604020202020204" pitchFamily="34" charset="0"/>
              </a:rPr>
              <a:t>энергии: </a:t>
            </a:r>
            <a:r>
              <a:rPr lang="ru-RU" sz="1400" b="1" dirty="0" smtClean="0">
                <a:solidFill>
                  <a:schemeClr val="tx1"/>
                </a:solidFill>
                <a:latin typeface="Arial Narrow" panose="020B0606020202030204" pitchFamily="34" charset="0"/>
                <a:cs typeface="Arial" panose="020B0604020202020204" pitchFamily="34" charset="0"/>
              </a:rPr>
              <a:t>165</a:t>
            </a:r>
            <a:r>
              <a:rPr lang="ru-RU" sz="1400" dirty="0" smtClean="0">
                <a:solidFill>
                  <a:schemeClr val="tx1"/>
                </a:solidFill>
                <a:latin typeface="Arial Narrow" panose="020B0606020202030204" pitchFamily="34" charset="0"/>
                <a:cs typeface="Arial" panose="020B0604020202020204" pitchFamily="34" charset="0"/>
              </a:rPr>
              <a:t> Гкал/ч</a:t>
            </a:r>
            <a:endParaRPr lang="ru-RU" sz="1400" dirty="0">
              <a:solidFill>
                <a:schemeClr val="tx1"/>
              </a:solidFill>
              <a:latin typeface="Arial Narrow" panose="020B0606020202030204" pitchFamily="34" charset="0"/>
              <a:cs typeface="Arial" panose="020B0604020202020204" pitchFamily="34" charset="0"/>
            </a:endParaRPr>
          </a:p>
        </p:txBody>
      </p:sp>
      <p:sp>
        <p:nvSpPr>
          <p:cNvPr id="17" name="Скругленный прямоугольник 4"/>
          <p:cNvSpPr/>
          <p:nvPr/>
        </p:nvSpPr>
        <p:spPr>
          <a:xfrm>
            <a:off x="107504" y="3256626"/>
            <a:ext cx="4287371" cy="604422"/>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defTabSz="622300">
              <a:spcBef>
                <a:spcPct val="0"/>
              </a:spcBef>
              <a:spcAft>
                <a:spcPts val="0"/>
              </a:spcAft>
            </a:pPr>
            <a:r>
              <a:rPr lang="ru-RU" sz="1400" b="1" kern="1200" dirty="0" smtClean="0">
                <a:solidFill>
                  <a:schemeClr val="tx1"/>
                </a:solidFill>
                <a:latin typeface="Arial Narrow" panose="020B0606020202030204" pitchFamily="34" charset="0"/>
                <a:cs typeface="Arial" panose="020B0604020202020204" pitchFamily="34" charset="0"/>
              </a:rPr>
              <a:t>Вывод из эксплуатации 34 источников</a:t>
            </a:r>
          </a:p>
          <a:p>
            <a:pPr lvl="0" defTabSz="622300">
              <a:spcBef>
                <a:spcPct val="0"/>
              </a:spcBef>
              <a:spcAft>
                <a:spcPts val="0"/>
              </a:spcAft>
            </a:pPr>
            <a:r>
              <a:rPr lang="ru-RU" sz="1400" dirty="0" smtClean="0">
                <a:solidFill>
                  <a:schemeClr val="tx1"/>
                </a:solidFill>
                <a:latin typeface="Arial Narrow" panose="020B0606020202030204" pitchFamily="34" charset="0"/>
                <a:cs typeface="Arial" panose="020B0604020202020204" pitchFamily="34" charset="0"/>
              </a:rPr>
              <a:t>тепловой мощностью </a:t>
            </a:r>
            <a:r>
              <a:rPr lang="ru-RU" sz="1400" b="1" dirty="0" smtClean="0">
                <a:solidFill>
                  <a:schemeClr val="tx1"/>
                </a:solidFill>
                <a:latin typeface="Arial Narrow" panose="020B0606020202030204" pitchFamily="34" charset="0"/>
                <a:cs typeface="Arial" panose="020B0604020202020204" pitchFamily="34" charset="0"/>
              </a:rPr>
              <a:t>134</a:t>
            </a:r>
            <a:r>
              <a:rPr lang="ru-RU" sz="1400" dirty="0" smtClean="0">
                <a:solidFill>
                  <a:schemeClr val="tx1"/>
                </a:solidFill>
                <a:latin typeface="Arial Narrow" panose="020B0606020202030204" pitchFamily="34" charset="0"/>
                <a:cs typeface="Arial" panose="020B0604020202020204" pitchFamily="34" charset="0"/>
              </a:rPr>
              <a:t> </a:t>
            </a:r>
            <a:r>
              <a:rPr lang="ru-RU" sz="1400" dirty="0">
                <a:solidFill>
                  <a:schemeClr val="tx1"/>
                </a:solidFill>
                <a:latin typeface="Arial Narrow" panose="020B0606020202030204" pitchFamily="34" charset="0"/>
                <a:cs typeface="Arial" panose="020B0604020202020204" pitchFamily="34" charset="0"/>
              </a:rPr>
              <a:t>Гкал/ч</a:t>
            </a:r>
          </a:p>
        </p:txBody>
      </p:sp>
      <p:sp>
        <p:nvSpPr>
          <p:cNvPr id="18" name="Скругленный прямоугольник 4"/>
          <p:cNvSpPr/>
          <p:nvPr/>
        </p:nvSpPr>
        <p:spPr>
          <a:xfrm>
            <a:off x="107504" y="4894604"/>
            <a:ext cx="4256780" cy="1486724"/>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defTabSz="622300">
              <a:spcBef>
                <a:spcPct val="0"/>
              </a:spcBef>
              <a:spcAft>
                <a:spcPts val="0"/>
              </a:spcAft>
            </a:pPr>
            <a:r>
              <a:rPr lang="ru-RU" sz="1400" b="1" dirty="0">
                <a:solidFill>
                  <a:schemeClr val="tx1"/>
                </a:solidFill>
                <a:latin typeface="Arial Narrow" panose="020B0606020202030204" pitchFamily="34" charset="0"/>
                <a:cs typeface="Arial" panose="020B0604020202020204" pitchFamily="34" charset="0"/>
              </a:rPr>
              <a:t>Развитие</a:t>
            </a:r>
            <a:r>
              <a:rPr lang="ru-RU" sz="1400" b="1" kern="1200" dirty="0">
                <a:solidFill>
                  <a:schemeClr val="tx1"/>
                </a:solidFill>
                <a:latin typeface="Arial Narrow" panose="020B0606020202030204" pitchFamily="34" charset="0"/>
              </a:rPr>
              <a:t> </a:t>
            </a:r>
            <a:r>
              <a:rPr lang="ru-RU" sz="1400" b="1" dirty="0">
                <a:solidFill>
                  <a:schemeClr val="tx1"/>
                </a:solidFill>
                <a:latin typeface="Arial Narrow" panose="020B0606020202030204" pitchFamily="34" charset="0"/>
                <a:cs typeface="Arial" panose="020B0604020202020204" pitchFamily="34" charset="0"/>
              </a:rPr>
              <a:t>тепловых сетей и </a:t>
            </a:r>
          </a:p>
          <a:p>
            <a:pPr lvl="0" defTabSz="622300">
              <a:spcBef>
                <a:spcPct val="0"/>
              </a:spcBef>
              <a:spcAft>
                <a:spcPts val="0"/>
              </a:spcAft>
            </a:pPr>
            <a:r>
              <a:rPr lang="ru-RU" sz="1400" b="1" dirty="0">
                <a:solidFill>
                  <a:schemeClr val="tx1"/>
                </a:solidFill>
                <a:latin typeface="Arial Narrow" panose="020B0606020202030204" pitchFamily="34" charset="0"/>
                <a:cs typeface="Arial" panose="020B0604020202020204" pitchFamily="34" charset="0"/>
              </a:rPr>
              <a:t>сооружений на них (однотрубное </a:t>
            </a:r>
            <a:r>
              <a:rPr lang="ru-RU" sz="1400" b="1" dirty="0" smtClean="0">
                <a:solidFill>
                  <a:schemeClr val="tx1"/>
                </a:solidFill>
                <a:latin typeface="Arial Narrow" panose="020B0606020202030204" pitchFamily="34" charset="0"/>
                <a:cs typeface="Arial" panose="020B0604020202020204" pitchFamily="34" charset="0"/>
              </a:rPr>
              <a:t>исчислении):</a:t>
            </a:r>
            <a:endParaRPr lang="ru-RU" sz="1400" b="1" dirty="0">
              <a:solidFill>
                <a:schemeClr val="tx1"/>
              </a:solidFill>
              <a:latin typeface="Arial Narrow" panose="020B0606020202030204" pitchFamily="34" charset="0"/>
              <a:cs typeface="Arial" panose="020B0604020202020204" pitchFamily="34" charset="0"/>
            </a:endParaRPr>
          </a:p>
          <a:p>
            <a:pPr marL="285750" indent="-285750" defTabSz="622300">
              <a:spcBef>
                <a:spcPct val="0"/>
              </a:spcBef>
              <a:buFont typeface="Wingdings" panose="05000000000000000000" pitchFamily="2" charset="2"/>
              <a:buChar char="ü"/>
            </a:pPr>
            <a:r>
              <a:rPr lang="ru-RU" sz="1400" dirty="0">
                <a:solidFill>
                  <a:schemeClr val="tx1"/>
                </a:solidFill>
                <a:latin typeface="Arial Narrow" panose="020B0606020202030204" pitchFamily="34" charset="0"/>
                <a:cs typeface="Arial" panose="020B0604020202020204" pitchFamily="34" charset="0"/>
              </a:rPr>
              <a:t>Новое строительство </a:t>
            </a:r>
            <a:r>
              <a:rPr lang="ru-RU" sz="1400" b="1" dirty="0">
                <a:solidFill>
                  <a:schemeClr val="tx1"/>
                </a:solidFill>
                <a:latin typeface="Arial Narrow" panose="020B0606020202030204" pitchFamily="34" charset="0"/>
                <a:cs typeface="Arial" panose="020B0604020202020204" pitchFamily="34" charset="0"/>
              </a:rPr>
              <a:t>79</a:t>
            </a:r>
            <a:r>
              <a:rPr lang="ru-RU" sz="1400" dirty="0">
                <a:solidFill>
                  <a:schemeClr val="tx1"/>
                </a:solidFill>
                <a:latin typeface="Arial Narrow" panose="020B0606020202030204" pitchFamily="34" charset="0"/>
                <a:cs typeface="Arial" panose="020B0604020202020204" pitchFamily="34" charset="0"/>
              </a:rPr>
              <a:t> км</a:t>
            </a:r>
          </a:p>
          <a:p>
            <a:pPr marL="285750" lvl="0" indent="-285750" defTabSz="622300">
              <a:spcBef>
                <a:spcPct val="0"/>
              </a:spcBef>
              <a:spcAft>
                <a:spcPts val="0"/>
              </a:spcAft>
              <a:buFont typeface="Wingdings" panose="05000000000000000000" pitchFamily="2" charset="2"/>
              <a:buChar char="ü"/>
            </a:pPr>
            <a:r>
              <a:rPr lang="ru-RU" sz="1400" dirty="0">
                <a:solidFill>
                  <a:schemeClr val="tx1"/>
                </a:solidFill>
                <a:latin typeface="Arial Narrow" panose="020B0606020202030204" pitchFamily="34" charset="0"/>
                <a:cs typeface="Arial" panose="020B0604020202020204" pitchFamily="34" charset="0"/>
              </a:rPr>
              <a:t>Реконструкция и строительство </a:t>
            </a:r>
            <a:r>
              <a:rPr lang="ru-RU" sz="1400" b="1" dirty="0" smtClean="0">
                <a:solidFill>
                  <a:schemeClr val="tx1"/>
                </a:solidFill>
                <a:latin typeface="Arial Narrow" panose="020B0606020202030204" pitchFamily="34" charset="0"/>
                <a:cs typeface="Arial" panose="020B0604020202020204" pitchFamily="34" charset="0"/>
              </a:rPr>
              <a:t>27 </a:t>
            </a:r>
            <a:r>
              <a:rPr lang="ru-RU" sz="1400" dirty="0" smtClean="0">
                <a:solidFill>
                  <a:schemeClr val="tx1"/>
                </a:solidFill>
                <a:latin typeface="Arial Narrow" panose="020B0606020202030204" pitchFamily="34" charset="0"/>
                <a:cs typeface="Arial" panose="020B0604020202020204" pitchFamily="34" charset="0"/>
              </a:rPr>
              <a:t>км</a:t>
            </a:r>
            <a:endParaRPr lang="ru-RU" sz="1400" kern="1200" dirty="0">
              <a:solidFill>
                <a:schemeClr val="tx1"/>
              </a:solidFill>
              <a:latin typeface="Arial Narrow" panose="020B0606020202030204" pitchFamily="34" charset="0"/>
              <a:cs typeface="Arial" panose="020B0604020202020204" pitchFamily="34" charset="0"/>
            </a:endParaRPr>
          </a:p>
          <a:p>
            <a:pPr marL="285750" lvl="0" indent="-285750" defTabSz="622300">
              <a:spcBef>
                <a:spcPct val="0"/>
              </a:spcBef>
              <a:spcAft>
                <a:spcPts val="0"/>
              </a:spcAft>
              <a:buFont typeface="Wingdings" panose="05000000000000000000" pitchFamily="2" charset="2"/>
              <a:buChar char="ü"/>
            </a:pPr>
            <a:r>
              <a:rPr lang="ru-RU" sz="1400" dirty="0">
                <a:solidFill>
                  <a:schemeClr val="tx1"/>
                </a:solidFill>
                <a:latin typeface="Arial Narrow" panose="020B0606020202030204" pitchFamily="34" charset="0"/>
                <a:cs typeface="Arial" panose="020B0604020202020204" pitchFamily="34" charset="0"/>
              </a:rPr>
              <a:t>Замена сетей исчерпавших ресурс </a:t>
            </a:r>
            <a:r>
              <a:rPr lang="en-US" sz="1400" b="1" dirty="0" smtClean="0">
                <a:solidFill>
                  <a:schemeClr val="tx1"/>
                </a:solidFill>
                <a:latin typeface="Arial Narrow" panose="020B0606020202030204" pitchFamily="34" charset="0"/>
                <a:cs typeface="Arial" panose="020B0604020202020204" pitchFamily="34" charset="0"/>
              </a:rPr>
              <a:t>851</a:t>
            </a:r>
            <a:r>
              <a:rPr lang="ru-RU" sz="1400" dirty="0" smtClean="0">
                <a:solidFill>
                  <a:schemeClr val="tx1"/>
                </a:solidFill>
                <a:latin typeface="Arial Narrow" panose="020B0606020202030204" pitchFamily="34" charset="0"/>
                <a:cs typeface="Arial" panose="020B0604020202020204" pitchFamily="34" charset="0"/>
              </a:rPr>
              <a:t> км</a:t>
            </a:r>
            <a:endParaRPr lang="ru-RU" sz="1400" dirty="0">
              <a:solidFill>
                <a:schemeClr val="tx1"/>
              </a:solidFill>
              <a:latin typeface="Arial Narrow" panose="020B0606020202030204" pitchFamily="34" charset="0"/>
              <a:cs typeface="Arial" panose="020B0604020202020204" pitchFamily="34" charset="0"/>
            </a:endParaRPr>
          </a:p>
          <a:p>
            <a:pPr marL="285750" lvl="0" indent="-285750" defTabSz="622300">
              <a:spcBef>
                <a:spcPct val="0"/>
              </a:spcBef>
              <a:spcAft>
                <a:spcPts val="0"/>
              </a:spcAft>
              <a:buFont typeface="Wingdings" panose="05000000000000000000" pitchFamily="2" charset="2"/>
              <a:buChar char="ü"/>
            </a:pPr>
            <a:r>
              <a:rPr lang="ru-RU" sz="1400" dirty="0">
                <a:solidFill>
                  <a:schemeClr val="tx1"/>
                </a:solidFill>
                <a:latin typeface="Arial Narrow" panose="020B0606020202030204" pitchFamily="34" charset="0"/>
                <a:cs typeface="Arial" panose="020B0604020202020204" pitchFamily="34" charset="0"/>
              </a:rPr>
              <a:t>Строительство и реконструкция ЦТП и </a:t>
            </a:r>
            <a:r>
              <a:rPr lang="ru-RU" sz="1400" dirty="0" smtClean="0">
                <a:solidFill>
                  <a:schemeClr val="tx1"/>
                </a:solidFill>
                <a:latin typeface="Arial Narrow" panose="020B0606020202030204" pitchFamily="34" charset="0"/>
                <a:cs typeface="Arial" panose="020B0604020202020204" pitchFamily="34" charset="0"/>
              </a:rPr>
              <a:t>ИТП, НПС 14 шт</a:t>
            </a:r>
            <a:r>
              <a:rPr lang="ru-RU" sz="1400" dirty="0">
                <a:solidFill>
                  <a:schemeClr val="tx1"/>
                </a:solidFill>
                <a:latin typeface="Arial Narrow" panose="020B0606020202030204" pitchFamily="34" charset="0"/>
                <a:cs typeface="Arial" panose="020B0604020202020204" pitchFamily="34" charset="0"/>
              </a:rPr>
              <a:t>.</a:t>
            </a:r>
            <a:endParaRPr lang="ru-RU" sz="1400" kern="1200" dirty="0">
              <a:solidFill>
                <a:schemeClr val="tx1"/>
              </a:solidFill>
              <a:latin typeface="Arial Narrow" panose="020B0606020202030204" pitchFamily="34" charset="0"/>
              <a:cs typeface="Arial" panose="020B0604020202020204" pitchFamily="34" charset="0"/>
            </a:endParaRPr>
          </a:p>
        </p:txBody>
      </p:sp>
      <p:graphicFrame>
        <p:nvGraphicFramePr>
          <p:cNvPr id="19" name="Диаграмма 18"/>
          <p:cNvGraphicFramePr>
            <a:graphicFrameLocks/>
          </p:cNvGraphicFramePr>
          <p:nvPr>
            <p:extLst>
              <p:ext uri="{D42A27DB-BD31-4B8C-83A1-F6EECF244321}">
                <p14:modId xmlns="" xmlns:p14="http://schemas.microsoft.com/office/powerpoint/2010/main" val="550102572"/>
              </p:ext>
            </p:extLst>
          </p:nvPr>
        </p:nvGraphicFramePr>
        <p:xfrm>
          <a:off x="5004048" y="3482977"/>
          <a:ext cx="3516618" cy="3063597"/>
        </p:xfrm>
        <a:graphic>
          <a:graphicData uri="http://schemas.openxmlformats.org/drawingml/2006/chart">
            <c:chart xmlns:c="http://schemas.openxmlformats.org/drawingml/2006/chart" xmlns:r="http://schemas.openxmlformats.org/officeDocument/2006/relationships" r:id="rId4"/>
          </a:graphicData>
        </a:graphic>
      </p:graphicFrame>
      <p:sp>
        <p:nvSpPr>
          <p:cNvPr id="20" name="Прямоугольник 19"/>
          <p:cNvSpPr/>
          <p:nvPr/>
        </p:nvSpPr>
        <p:spPr>
          <a:xfrm>
            <a:off x="3639094" y="4497810"/>
            <a:ext cx="1983062" cy="632755"/>
          </a:xfrm>
          <a:prstGeom prst="rect">
            <a:avLst/>
          </a:prstGeom>
          <a:solidFill>
            <a:srgbClr val="8064A2"/>
          </a:solidFill>
          <a:ln w="28575">
            <a:solidFill>
              <a:schemeClr val="bg1"/>
            </a:solidFill>
          </a:ln>
          <a:effectLst>
            <a:outerShdw blurRad="317500" dist="38100" dir="2700000" sx="107000" sy="107000" algn="tl" rotWithShape="0">
              <a:prstClr val="black">
                <a:alpha val="25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Тепловые сети – </a:t>
            </a:r>
            <a:r>
              <a:rPr lang="ru-RU" b="1" dirty="0" smtClean="0"/>
              <a:t>8,2 </a:t>
            </a:r>
            <a:r>
              <a:rPr lang="ru-RU" b="1" dirty="0"/>
              <a:t>млрд </a:t>
            </a:r>
            <a:r>
              <a:rPr lang="ru-RU" b="1" dirty="0" smtClean="0"/>
              <a:t>руб.</a:t>
            </a:r>
            <a:endParaRPr lang="ru-RU" b="1" dirty="0"/>
          </a:p>
        </p:txBody>
      </p:sp>
      <p:sp>
        <p:nvSpPr>
          <p:cNvPr id="21" name="Прямоугольник 20"/>
          <p:cNvSpPr/>
          <p:nvPr/>
        </p:nvSpPr>
        <p:spPr>
          <a:xfrm>
            <a:off x="5652120" y="6088632"/>
            <a:ext cx="3230009" cy="724744"/>
          </a:xfrm>
          <a:prstGeom prst="rect">
            <a:avLst/>
          </a:prstGeom>
          <a:solidFill>
            <a:srgbClr val="C0504D"/>
          </a:solidFill>
          <a:ln w="28575">
            <a:solidFill>
              <a:schemeClr val="bg1"/>
            </a:solidFill>
          </a:ln>
          <a:effectLst>
            <a:outerShdw blurRad="317500" dist="38100" dir="2700000" sx="107000" sy="107000" algn="tl" rotWithShape="0">
              <a:prstClr val="black">
                <a:alpha val="25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smtClean="0"/>
              <a:t>Источники тепловой энергии – </a:t>
            </a:r>
            <a:r>
              <a:rPr lang="ru-RU" b="1" dirty="0" smtClean="0"/>
              <a:t>21,0</a:t>
            </a:r>
            <a:r>
              <a:rPr lang="ru-RU" dirty="0" smtClean="0"/>
              <a:t> </a:t>
            </a:r>
            <a:r>
              <a:rPr lang="ru-RU" b="1" dirty="0" smtClean="0"/>
              <a:t>млрд руб.</a:t>
            </a:r>
            <a:endParaRPr lang="ru-RU" b="1" dirty="0"/>
          </a:p>
        </p:txBody>
      </p:sp>
      <p:sp>
        <p:nvSpPr>
          <p:cNvPr id="22" name="Прямоугольник 21"/>
          <p:cNvSpPr/>
          <p:nvPr/>
        </p:nvSpPr>
        <p:spPr>
          <a:xfrm>
            <a:off x="5868144" y="4653136"/>
            <a:ext cx="1702431" cy="861774"/>
          </a:xfrm>
          <a:prstGeom prst="rect">
            <a:avLst/>
          </a:prstGeom>
        </p:spPr>
        <p:txBody>
          <a:bodyPr wrap="square">
            <a:spAutoFit/>
          </a:bodyPr>
          <a:lstStyle/>
          <a:p>
            <a:pPr marL="171450" indent="-171450" algn="just">
              <a:buFont typeface="Wingdings" panose="05000000000000000000" pitchFamily="2" charset="2"/>
              <a:buChar char="Ø"/>
            </a:pPr>
            <a:r>
              <a:rPr lang="ru-RU" sz="1000" b="1" dirty="0" smtClean="0">
                <a:solidFill>
                  <a:schemeClr val="tx2"/>
                </a:solidFill>
              </a:rPr>
              <a:t>С </a:t>
            </a:r>
            <a:r>
              <a:rPr lang="ru-RU" sz="1000" b="1" dirty="0">
                <a:solidFill>
                  <a:schemeClr val="tx2"/>
                </a:solidFill>
              </a:rPr>
              <a:t>учетом НДС в прогнозных </a:t>
            </a:r>
            <a:r>
              <a:rPr lang="ru-RU" sz="1000" b="1" dirty="0" smtClean="0">
                <a:solidFill>
                  <a:schemeClr val="tx2"/>
                </a:solidFill>
              </a:rPr>
              <a:t>ценах</a:t>
            </a:r>
          </a:p>
          <a:p>
            <a:pPr marL="171450" indent="-171450" algn="just">
              <a:buFont typeface="Wingdings" panose="05000000000000000000" pitchFamily="2" charset="2"/>
              <a:buChar char="Ø"/>
            </a:pPr>
            <a:endParaRPr lang="ru-RU" sz="1000" b="1" dirty="0" smtClean="0">
              <a:solidFill>
                <a:schemeClr val="tx2"/>
              </a:solidFill>
            </a:endParaRPr>
          </a:p>
          <a:p>
            <a:pPr marL="171450" indent="-171450" algn="just">
              <a:buFont typeface="Wingdings" panose="05000000000000000000" pitchFamily="2" charset="2"/>
              <a:buChar char="Ø"/>
            </a:pPr>
            <a:r>
              <a:rPr lang="ru-RU" sz="1000" b="1" dirty="0" smtClean="0">
                <a:solidFill>
                  <a:schemeClr val="tx2"/>
                </a:solidFill>
              </a:rPr>
              <a:t>Без учета мероприятий по закрытию ГВС</a:t>
            </a:r>
          </a:p>
        </p:txBody>
      </p:sp>
    </p:spTree>
    <p:extLst>
      <p:ext uri="{BB962C8B-B14F-4D97-AF65-F5344CB8AC3E}">
        <p14:creationId xmlns="" xmlns:p14="http://schemas.microsoft.com/office/powerpoint/2010/main" val="28806852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45000"/>
                    </a14:imgEffect>
                  </a14:imgLayer>
                </a14:imgProps>
              </a:ext>
            </a:extLst>
          </a:blip>
          <a:stretch>
            <a:fillRect/>
          </a:stretch>
        </p:blipFill>
        <p:spPr>
          <a:xfrm>
            <a:off x="4602939" y="941378"/>
            <a:ext cx="4361549" cy="2707027"/>
          </a:xfrm>
          <a:prstGeom prst="rect">
            <a:avLst/>
          </a:prstGeom>
        </p:spPr>
      </p:pic>
      <p:sp>
        <p:nvSpPr>
          <p:cNvPr id="2" name="Заголовок 1"/>
          <p:cNvSpPr>
            <a:spLocks noGrp="1"/>
          </p:cNvSpPr>
          <p:nvPr>
            <p:ph type="title"/>
          </p:nvPr>
        </p:nvSpPr>
        <p:spPr/>
        <p:txBody>
          <a:bodyPr>
            <a:normAutofit fontScale="90000"/>
          </a:bodyPr>
          <a:lstStyle/>
          <a:p>
            <a:r>
              <a:rPr lang="ru-RU" dirty="0"/>
              <a:t>Результаты анализа статистики отказов </a:t>
            </a:r>
            <a:br>
              <a:rPr lang="ru-RU" dirty="0"/>
            </a:br>
            <a:r>
              <a:rPr lang="ru-RU" dirty="0"/>
              <a:t>оборудования систем </a:t>
            </a:r>
            <a:r>
              <a:rPr lang="ru-RU" dirty="0" smtClean="0"/>
              <a:t>теплоснабжения</a:t>
            </a:r>
            <a:r>
              <a:rPr lang="en-US" dirty="0" smtClean="0"/>
              <a:t> </a:t>
            </a:r>
            <a:r>
              <a:rPr lang="ru-RU" dirty="0" smtClean="0"/>
              <a:t>г. Тулы</a:t>
            </a:r>
            <a:endParaRPr lang="ru-RU" dirty="0"/>
          </a:p>
        </p:txBody>
      </p:sp>
      <p:pic>
        <p:nvPicPr>
          <p:cNvPr id="4" name="Рисунок 3"/>
          <p:cNvPicPr>
            <a:picLocks noChangeAspect="1"/>
          </p:cNvPicPr>
          <p:nvPr/>
        </p:nvPicPr>
        <p:blipFill>
          <a:blip r:embed="rId5" cstate="print">
            <a:extLst>
              <a:ext uri="{BEBA8EAE-BF5A-486C-A8C5-ECC9F3942E4B}">
                <a14:imgProps xmlns="" xmlns:a14="http://schemas.microsoft.com/office/drawing/2010/main">
                  <a14:imgLayer r:embed="rId6">
                    <a14:imgEffect>
                      <a14:sharpenSoften amount="39000"/>
                    </a14:imgEffect>
                  </a14:imgLayer>
                </a14:imgProps>
              </a:ext>
            </a:extLst>
          </a:blip>
          <a:stretch>
            <a:fillRect/>
          </a:stretch>
        </p:blipFill>
        <p:spPr>
          <a:xfrm>
            <a:off x="259932" y="1174980"/>
            <a:ext cx="4351419" cy="2682339"/>
          </a:xfrm>
          <a:prstGeom prst="rect">
            <a:avLst/>
          </a:prstGeom>
        </p:spPr>
      </p:pic>
      <p:sp>
        <p:nvSpPr>
          <p:cNvPr id="5" name="Прямоугольник 4"/>
          <p:cNvSpPr/>
          <p:nvPr/>
        </p:nvSpPr>
        <p:spPr>
          <a:xfrm>
            <a:off x="505559" y="1052736"/>
            <a:ext cx="3884411" cy="246221"/>
          </a:xfrm>
          <a:prstGeom prst="rect">
            <a:avLst/>
          </a:prstGeom>
        </p:spPr>
        <p:txBody>
          <a:bodyPr wrap="square">
            <a:spAutoFit/>
          </a:bodyPr>
          <a:lstStyle/>
          <a:p>
            <a:pPr algn="ctr" defTabSz="685800" fontAlgn="base">
              <a:spcBef>
                <a:spcPct val="0"/>
              </a:spcBef>
              <a:defRPr/>
            </a:pPr>
            <a:r>
              <a:rPr lang="ru-RU" sz="1000" b="1" kern="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А) Удельное </a:t>
            </a:r>
            <a:r>
              <a:rPr lang="ru-RU" sz="1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количество отказов на 1 км сети, ед./(км*год</a:t>
            </a:r>
            <a:r>
              <a:rPr lang="ru-RU" sz="1000" b="1" kern="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ru-RU" sz="1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5148064" y="1052736"/>
            <a:ext cx="3766333" cy="246221"/>
          </a:xfrm>
          <a:prstGeom prst="rect">
            <a:avLst/>
          </a:prstGeom>
        </p:spPr>
        <p:txBody>
          <a:bodyPr wrap="square">
            <a:spAutoFit/>
          </a:bodyPr>
          <a:lstStyle/>
          <a:p>
            <a:pPr marL="0" marR="0" lvl="0" indent="0" algn="ctr" defTabSz="685800" eaLnBrk="1" fontAlgn="base" latinLnBrk="0" hangingPunct="1">
              <a:lnSpc>
                <a:spcPct val="100000"/>
              </a:lnSpc>
              <a:spcBef>
                <a:spcPct val="0"/>
              </a:spcBef>
              <a:spcAft>
                <a:spcPts val="0"/>
              </a:spcAft>
              <a:buClrTx/>
              <a:buSzTx/>
              <a:buFontTx/>
              <a:buNone/>
              <a:tabLst/>
              <a:defRPr/>
            </a:pPr>
            <a:r>
              <a:rPr kumimoji="0" lang="ru-RU" sz="1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Б) </a:t>
            </a:r>
            <a:r>
              <a:rPr lang="ru-RU" sz="1000" b="1" kern="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Общее количество</a:t>
            </a:r>
            <a:r>
              <a:rPr kumimoji="0" lang="ru-RU" sz="10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отказов теплопроводов, ед./год</a:t>
            </a:r>
            <a:endParaRPr kumimoji="0" lang="ru-RU" sz="1000" b="1" i="0" u="none" strike="noStrike" kern="0" cap="none" spc="0" normalizeH="0" baseline="0" noProof="0" dirty="0">
              <a:ln>
                <a:noFill/>
              </a:ln>
              <a:solidFill>
                <a:srgbClr val="000000"/>
              </a:solidFill>
              <a:effectLst/>
              <a:uLnTx/>
              <a:uFillTx/>
            </a:endParaRPr>
          </a:p>
        </p:txBody>
      </p:sp>
      <p:pic>
        <p:nvPicPr>
          <p:cNvPr id="11" name="Рисунок 10"/>
          <p:cNvPicPr>
            <a:picLocks noChangeAspect="1"/>
          </p:cNvPicPr>
          <p:nvPr/>
        </p:nvPicPr>
        <p:blipFill>
          <a:blip r:embed="rId7" cstate="print">
            <a:extLst>
              <a:ext uri="{BEBA8EAE-BF5A-486C-A8C5-ECC9F3942E4B}">
                <a14:imgProps xmlns="" xmlns:a14="http://schemas.microsoft.com/office/drawing/2010/main">
                  <a14:imgLayer r:embed="rId8">
                    <a14:imgEffect>
                      <a14:sharpenSoften amount="48000"/>
                    </a14:imgEffect>
                  </a14:imgLayer>
                </a14:imgProps>
              </a:ext>
            </a:extLst>
          </a:blip>
          <a:stretch>
            <a:fillRect/>
          </a:stretch>
        </p:blipFill>
        <p:spPr>
          <a:xfrm>
            <a:off x="259932" y="4053192"/>
            <a:ext cx="4343008" cy="2616168"/>
          </a:xfrm>
          <a:prstGeom prst="rect">
            <a:avLst/>
          </a:prstGeom>
        </p:spPr>
      </p:pic>
      <p:sp>
        <p:nvSpPr>
          <p:cNvPr id="12" name="Прямоугольник 11"/>
          <p:cNvSpPr/>
          <p:nvPr/>
        </p:nvSpPr>
        <p:spPr>
          <a:xfrm>
            <a:off x="611560" y="3792003"/>
            <a:ext cx="3999791" cy="246221"/>
          </a:xfrm>
          <a:prstGeom prst="rect">
            <a:avLst/>
          </a:prstGeom>
        </p:spPr>
        <p:txBody>
          <a:bodyPr wrap="square">
            <a:spAutoFit/>
          </a:bodyPr>
          <a:lstStyle/>
          <a:p>
            <a:pPr marL="0" marR="0" lvl="0" indent="0" algn="ctr" defTabSz="685800" eaLnBrk="1" fontAlgn="base" latinLnBrk="0" hangingPunct="1">
              <a:lnSpc>
                <a:spcPct val="100000"/>
              </a:lnSpc>
              <a:spcBef>
                <a:spcPct val="0"/>
              </a:spcBef>
              <a:spcAft>
                <a:spcPts val="0"/>
              </a:spcAft>
              <a:buClrTx/>
              <a:buSzTx/>
              <a:buFontTx/>
              <a:buNone/>
              <a:tabLst/>
              <a:defRPr/>
            </a:pPr>
            <a:r>
              <a:rPr kumimoji="0" lang="ru-RU" sz="10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В) Среднее время восстановления теплопроводов, час</a:t>
            </a:r>
            <a:endParaRPr kumimoji="0" lang="ru-RU" sz="1000" b="1" i="0" u="none" strike="noStrike" kern="0" cap="none" spc="0" normalizeH="0" baseline="0" noProof="0" dirty="0">
              <a:ln>
                <a:noFill/>
              </a:ln>
              <a:solidFill>
                <a:srgbClr val="000000"/>
              </a:solidFill>
              <a:effectLst/>
              <a:uLnTx/>
              <a:uFillTx/>
            </a:endParaRPr>
          </a:p>
        </p:txBody>
      </p:sp>
      <p:graphicFrame>
        <p:nvGraphicFramePr>
          <p:cNvPr id="13" name="Таблица 1"/>
          <p:cNvGraphicFramePr>
            <a:graphicFrameLocks noGrp="1"/>
          </p:cNvGraphicFramePr>
          <p:nvPr>
            <p:extLst>
              <p:ext uri="{D42A27DB-BD31-4B8C-83A1-F6EECF244321}">
                <p14:modId xmlns="" xmlns:p14="http://schemas.microsoft.com/office/powerpoint/2010/main" val="105035832"/>
              </p:ext>
            </p:extLst>
          </p:nvPr>
        </p:nvGraphicFramePr>
        <p:xfrm>
          <a:off x="4611352" y="4103540"/>
          <a:ext cx="4353138" cy="2365975"/>
        </p:xfrm>
        <a:graphic>
          <a:graphicData uri="http://schemas.openxmlformats.org/drawingml/2006/table">
            <a:tbl>
              <a:tblPr firstRow="1" firstCol="1" bandRow="1">
                <a:tableStyleId>{5C22544A-7EE6-4342-B048-85BDC9FD1C3A}</a:tableStyleId>
              </a:tblPr>
              <a:tblGrid>
                <a:gridCol w="752736"/>
                <a:gridCol w="1013112"/>
                <a:gridCol w="1509252"/>
                <a:gridCol w="1078038"/>
              </a:tblGrid>
              <a:tr h="826213">
                <a:tc>
                  <a:txBody>
                    <a:bodyPr/>
                    <a:lstStyle/>
                    <a:p>
                      <a:pPr marL="0" algn="ctr" defTabSz="914400" rtl="0" eaLnBrk="1" latinLnBrk="0" hangingPunct="1">
                        <a:lnSpc>
                          <a:spcPts val="1000"/>
                        </a:lnSpc>
                        <a:spcAft>
                          <a:spcPts val="0"/>
                        </a:spcAft>
                      </a:pPr>
                      <a:r>
                        <a:rPr lang="ru-RU" sz="900" b="0" kern="1200" dirty="0" smtClean="0">
                          <a:solidFill>
                            <a:schemeClr val="lt1"/>
                          </a:solidFill>
                          <a:effectLst/>
                          <a:latin typeface="+mn-lt"/>
                          <a:ea typeface="+mn-ea"/>
                          <a:cs typeface="+mn-cs"/>
                        </a:rPr>
                        <a:t>Год</a:t>
                      </a:r>
                      <a:endParaRPr lang="en-US" sz="900" b="0" kern="1200" dirty="0" smtClean="0">
                        <a:solidFill>
                          <a:schemeClr val="lt1"/>
                        </a:solidFill>
                        <a:effectLst/>
                        <a:latin typeface="+mn-lt"/>
                        <a:ea typeface="+mn-ea"/>
                        <a:cs typeface="+mn-cs"/>
                      </a:endParaRPr>
                    </a:p>
                    <a:p>
                      <a:pPr marL="0" algn="ctr" defTabSz="914400" rtl="0" eaLnBrk="1" latinLnBrk="0" hangingPunct="1">
                        <a:lnSpc>
                          <a:spcPts val="1000"/>
                        </a:lnSpc>
                        <a:spcAft>
                          <a:spcPts val="0"/>
                        </a:spcAft>
                      </a:pPr>
                      <a:r>
                        <a:rPr lang="ru-RU" sz="900" b="0" kern="1200" dirty="0" err="1" smtClean="0">
                          <a:solidFill>
                            <a:schemeClr val="lt1"/>
                          </a:solidFill>
                          <a:effectLst/>
                          <a:latin typeface="+mn-lt"/>
                          <a:ea typeface="+mn-ea"/>
                          <a:cs typeface="+mn-cs"/>
                        </a:rPr>
                        <a:t>актуали-зации</a:t>
                      </a:r>
                      <a:r>
                        <a:rPr lang="ru-RU" sz="900" b="0" kern="1200" dirty="0" smtClean="0">
                          <a:solidFill>
                            <a:schemeClr val="lt1"/>
                          </a:solidFill>
                          <a:effectLst/>
                          <a:latin typeface="+mn-lt"/>
                          <a:ea typeface="+mn-ea"/>
                          <a:cs typeface="+mn-cs"/>
                        </a:rPr>
                        <a:t> (</a:t>
                      </a:r>
                      <a:r>
                        <a:rPr lang="ru-RU" sz="900" b="0" kern="1200" dirty="0" err="1" smtClean="0">
                          <a:solidFill>
                            <a:schemeClr val="lt1"/>
                          </a:solidFill>
                          <a:effectLst/>
                          <a:latin typeface="+mn-lt"/>
                          <a:ea typeface="+mn-ea"/>
                          <a:cs typeface="+mn-cs"/>
                        </a:rPr>
                        <a:t>разра-ботки</a:t>
                      </a:r>
                      <a:r>
                        <a:rPr lang="ru-RU" sz="900" b="0" kern="1200" dirty="0" smtClean="0">
                          <a:solidFill>
                            <a:schemeClr val="lt1"/>
                          </a:solidFill>
                          <a:effectLst/>
                          <a:latin typeface="+mn-lt"/>
                          <a:ea typeface="+mn-ea"/>
                          <a:cs typeface="+mn-cs"/>
                        </a:rPr>
                        <a:t>)</a:t>
                      </a:r>
                      <a:endParaRPr lang="ru-RU" sz="900" b="0" kern="1200" dirty="0">
                        <a:solidFill>
                          <a:schemeClr val="lt1"/>
                        </a:solidFill>
                        <a:effectLst/>
                        <a:latin typeface="+mn-lt"/>
                        <a:ea typeface="+mn-ea"/>
                        <a:cs typeface="+mn-cs"/>
                      </a:endParaRPr>
                    </a:p>
                  </a:txBody>
                  <a:tcPr marL="49195" marR="49195" marT="0" marB="0" anchor="ctr"/>
                </a:tc>
                <a:tc>
                  <a:txBody>
                    <a:bodyPr/>
                    <a:lstStyle/>
                    <a:p>
                      <a:pPr algn="ctr">
                        <a:lnSpc>
                          <a:spcPts val="1000"/>
                        </a:lnSpc>
                        <a:spcAft>
                          <a:spcPts val="0"/>
                        </a:spcAft>
                      </a:pPr>
                      <a:r>
                        <a:rPr lang="ru-RU" sz="1000" b="0" kern="1200" dirty="0" smtClean="0">
                          <a:solidFill>
                            <a:schemeClr val="lt1"/>
                          </a:solidFill>
                          <a:effectLst/>
                          <a:latin typeface="+mn-lt"/>
                          <a:ea typeface="+mn-ea"/>
                          <a:cs typeface="+mn-cs"/>
                        </a:rPr>
                        <a:t>Количество отказов в тепловых сетях в отопительный период,</a:t>
                      </a:r>
                      <a:r>
                        <a:rPr lang="en-US" sz="1000" b="0" kern="1200" dirty="0" smtClean="0">
                          <a:solidFill>
                            <a:schemeClr val="lt1"/>
                          </a:solidFill>
                          <a:effectLst/>
                          <a:latin typeface="+mn-lt"/>
                          <a:ea typeface="+mn-ea"/>
                          <a:cs typeface="+mn-cs"/>
                        </a:rPr>
                        <a:t> </a:t>
                      </a:r>
                      <a:r>
                        <a:rPr lang="ru-RU" sz="1000" b="0" kern="1200" dirty="0" smtClean="0">
                          <a:solidFill>
                            <a:schemeClr val="lt1"/>
                          </a:solidFill>
                          <a:effectLst/>
                          <a:latin typeface="+mn-lt"/>
                          <a:ea typeface="+mn-ea"/>
                          <a:cs typeface="+mn-cs"/>
                        </a:rPr>
                        <a:t> 1/год</a:t>
                      </a:r>
                      <a:endParaRPr lang="ru-RU" sz="1000" b="0" kern="1200" dirty="0">
                        <a:solidFill>
                          <a:schemeClr val="lt1"/>
                        </a:solidFill>
                        <a:effectLst/>
                        <a:latin typeface="+mn-lt"/>
                        <a:ea typeface="+mn-ea"/>
                        <a:cs typeface="+mn-cs"/>
                      </a:endParaRPr>
                    </a:p>
                  </a:txBody>
                  <a:tcPr marL="49195" marR="49195" marT="0" marB="0" anchor="ctr"/>
                </a:tc>
                <a:tc>
                  <a:txBody>
                    <a:bodyPr/>
                    <a:lstStyle/>
                    <a:p>
                      <a:pPr algn="ctr">
                        <a:lnSpc>
                          <a:spcPct val="100000"/>
                        </a:lnSpc>
                        <a:spcAft>
                          <a:spcPts val="0"/>
                        </a:spcAft>
                      </a:pPr>
                      <a:r>
                        <a:rPr lang="ru-RU" sz="1000" b="0" kern="1200" dirty="0" smtClean="0">
                          <a:solidFill>
                            <a:schemeClr val="lt1"/>
                          </a:solidFill>
                          <a:effectLst/>
                          <a:latin typeface="+mn-lt"/>
                          <a:ea typeface="+mn-ea"/>
                          <a:cs typeface="+mn-cs"/>
                        </a:rPr>
                        <a:t>Удельное (отнесенное к протяженности тепловых сетей) количество отказов в тепловых сетях в период испытаний, 1/км/год</a:t>
                      </a:r>
                      <a:endParaRPr lang="ru-RU" sz="1000" b="0" kern="1200" dirty="0">
                        <a:solidFill>
                          <a:schemeClr val="lt1"/>
                        </a:solidFill>
                        <a:effectLst/>
                        <a:latin typeface="+mn-lt"/>
                        <a:ea typeface="+mn-ea"/>
                        <a:cs typeface="+mn-cs"/>
                      </a:endParaRPr>
                    </a:p>
                  </a:txBody>
                  <a:tcPr marL="49195" marR="49195" marT="0" marB="0" anchor="ctr"/>
                </a:tc>
                <a:tc>
                  <a:txBody>
                    <a:bodyPr/>
                    <a:lstStyle/>
                    <a:p>
                      <a:pPr algn="ctr" fontAlgn="ctr"/>
                      <a:r>
                        <a:rPr lang="ru-RU" sz="1000" b="0" kern="1200" dirty="0" smtClean="0">
                          <a:solidFill>
                            <a:schemeClr val="lt1"/>
                          </a:solidFill>
                          <a:effectLst/>
                          <a:latin typeface="+mn-lt"/>
                          <a:ea typeface="+mn-ea"/>
                          <a:cs typeface="+mn-cs"/>
                        </a:rPr>
                        <a:t>Среднее</a:t>
                      </a:r>
                      <a:r>
                        <a:rPr lang="ru-RU" sz="1000" b="0" i="0" u="none" strike="noStrike" dirty="0" smtClean="0">
                          <a:solidFill>
                            <a:srgbClr val="000000"/>
                          </a:solidFill>
                          <a:effectLst/>
                          <a:latin typeface="Arial" panose="020B0604020202020204" pitchFamily="34" charset="0"/>
                        </a:rPr>
                        <a:t> </a:t>
                      </a:r>
                      <a:r>
                        <a:rPr lang="ru-RU" sz="1000" b="0" kern="1200" dirty="0" smtClean="0">
                          <a:solidFill>
                            <a:schemeClr val="lt1"/>
                          </a:solidFill>
                          <a:effectLst/>
                          <a:latin typeface="+mn-lt"/>
                          <a:ea typeface="+mn-ea"/>
                          <a:cs typeface="+mn-cs"/>
                        </a:rPr>
                        <a:t>время </a:t>
                      </a:r>
                      <a:r>
                        <a:rPr lang="ru-RU" sz="1000" b="0" kern="1200" dirty="0">
                          <a:solidFill>
                            <a:schemeClr val="lt1"/>
                          </a:solidFill>
                          <a:effectLst/>
                          <a:latin typeface="+mn-lt"/>
                          <a:ea typeface="+mn-ea"/>
                          <a:cs typeface="+mn-cs"/>
                        </a:rPr>
                        <a:t>восстановления теплоснабжения, час</a:t>
                      </a:r>
                    </a:p>
                  </a:txBody>
                  <a:tcPr marL="9525" marR="9525" marT="9525" marB="0" anchor="ctr"/>
                </a:tc>
              </a:tr>
              <a:tr h="290315">
                <a:tc>
                  <a:txBody>
                    <a:bodyPr/>
                    <a:lstStyle/>
                    <a:p>
                      <a:pPr marL="0" algn="ctr" defTabSz="914400" rtl="0" eaLnBrk="1" latinLnBrk="0" hangingPunct="1">
                        <a:lnSpc>
                          <a:spcPct val="100000"/>
                        </a:lnSpc>
                        <a:spcAft>
                          <a:spcPts val="0"/>
                        </a:spcAft>
                      </a:pPr>
                      <a:r>
                        <a:rPr lang="ru-RU" sz="1400" b="0" kern="1200" dirty="0" smtClean="0">
                          <a:solidFill>
                            <a:schemeClr val="lt1"/>
                          </a:solidFill>
                          <a:effectLst/>
                          <a:latin typeface="+mn-lt"/>
                          <a:ea typeface="Times New Roman" panose="02020603050405020304" pitchFamily="18" charset="0"/>
                          <a:cs typeface="Times New Roman" panose="02020603050405020304" pitchFamily="18" charset="0"/>
                        </a:rPr>
                        <a:t>2014</a:t>
                      </a:r>
                      <a:endParaRPr lang="ru-RU" sz="1400" b="0" kern="1200" dirty="0">
                        <a:solidFill>
                          <a:schemeClr val="lt1"/>
                        </a:solidFill>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fontAlgn="ctr"/>
                      <a:r>
                        <a:rPr lang="ru-RU" sz="1400" b="0" kern="1200" dirty="0">
                          <a:solidFill>
                            <a:schemeClr val="dk1"/>
                          </a:solidFill>
                          <a:effectLst/>
                          <a:latin typeface="+mn-lt"/>
                          <a:ea typeface="+mn-ea"/>
                          <a:cs typeface="+mn-cs"/>
                        </a:rPr>
                        <a:t>288</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0.258</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4.35</a:t>
                      </a:r>
                    </a:p>
                  </a:txBody>
                  <a:tcPr marL="9525" marR="9525" marT="9525" marB="0" anchor="ctr"/>
                </a:tc>
              </a:tr>
              <a:tr h="290315">
                <a:tc>
                  <a:txBody>
                    <a:bodyPr/>
                    <a:lstStyle/>
                    <a:p>
                      <a:pPr algn="ctr">
                        <a:lnSpc>
                          <a:spcPct val="100000"/>
                        </a:lnSpc>
                        <a:spcAft>
                          <a:spcPts val="0"/>
                        </a:spcAft>
                      </a:pPr>
                      <a:r>
                        <a:rPr lang="ru-RU" sz="1400" b="0" dirty="0" smtClean="0">
                          <a:effectLst/>
                          <a:latin typeface="+mn-lt"/>
                          <a:ea typeface="Times New Roman" panose="02020603050405020304" pitchFamily="18" charset="0"/>
                          <a:cs typeface="Times New Roman" panose="02020603050405020304" pitchFamily="18" charset="0"/>
                        </a:rPr>
                        <a:t>2015</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fontAlgn="ctr"/>
                      <a:r>
                        <a:rPr lang="ru-RU" sz="1400" b="0" kern="1200" dirty="0">
                          <a:solidFill>
                            <a:schemeClr val="dk1"/>
                          </a:solidFill>
                          <a:effectLst/>
                          <a:latin typeface="+mn-lt"/>
                          <a:ea typeface="+mn-ea"/>
                          <a:cs typeface="+mn-cs"/>
                        </a:rPr>
                        <a:t>282</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0.258</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4.75</a:t>
                      </a:r>
                    </a:p>
                  </a:txBody>
                  <a:tcPr marL="9525" marR="9525" marT="9525" marB="0" anchor="ctr"/>
                </a:tc>
              </a:tr>
              <a:tr h="290315">
                <a:tc>
                  <a:txBody>
                    <a:bodyPr/>
                    <a:lstStyle/>
                    <a:p>
                      <a:pPr algn="ctr">
                        <a:lnSpc>
                          <a:spcPct val="100000"/>
                        </a:lnSpc>
                        <a:spcAft>
                          <a:spcPts val="0"/>
                        </a:spcAft>
                      </a:pPr>
                      <a:r>
                        <a:rPr lang="ru-RU" sz="1400" b="0" dirty="0" smtClean="0">
                          <a:effectLst/>
                          <a:latin typeface="+mn-lt"/>
                          <a:ea typeface="Times New Roman" panose="02020603050405020304" pitchFamily="18" charset="0"/>
                          <a:cs typeface="Times New Roman" panose="02020603050405020304" pitchFamily="18" charset="0"/>
                        </a:rPr>
                        <a:t>2016</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fontAlgn="ctr"/>
                      <a:r>
                        <a:rPr lang="ru-RU" sz="1400" b="0" kern="1200" dirty="0">
                          <a:solidFill>
                            <a:schemeClr val="dk1"/>
                          </a:solidFill>
                          <a:effectLst/>
                          <a:latin typeface="+mn-lt"/>
                          <a:ea typeface="+mn-ea"/>
                          <a:cs typeface="+mn-cs"/>
                        </a:rPr>
                        <a:t>272</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0.243</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7.16</a:t>
                      </a:r>
                    </a:p>
                  </a:txBody>
                  <a:tcPr marL="9525" marR="9525" marT="9525" marB="0" anchor="ctr"/>
                </a:tc>
              </a:tr>
              <a:tr h="290315">
                <a:tc>
                  <a:txBody>
                    <a:bodyPr/>
                    <a:lstStyle/>
                    <a:p>
                      <a:pPr algn="ctr">
                        <a:lnSpc>
                          <a:spcPct val="100000"/>
                        </a:lnSpc>
                        <a:spcAft>
                          <a:spcPts val="0"/>
                        </a:spcAft>
                      </a:pPr>
                      <a:r>
                        <a:rPr lang="ru-RU" sz="1400" b="0" dirty="0" smtClean="0">
                          <a:effectLst/>
                          <a:latin typeface="+mn-lt"/>
                          <a:ea typeface="Times New Roman" panose="02020603050405020304" pitchFamily="18" charset="0"/>
                          <a:cs typeface="Times New Roman" panose="02020603050405020304" pitchFamily="18" charset="0"/>
                        </a:rPr>
                        <a:t>2017</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fontAlgn="ctr"/>
                      <a:r>
                        <a:rPr lang="ru-RU" sz="1400" b="0" kern="1200" dirty="0">
                          <a:solidFill>
                            <a:schemeClr val="dk1"/>
                          </a:solidFill>
                          <a:effectLst/>
                          <a:latin typeface="+mn-lt"/>
                          <a:ea typeface="+mn-ea"/>
                          <a:cs typeface="+mn-cs"/>
                        </a:rPr>
                        <a:t>233</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0.211</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3.92</a:t>
                      </a:r>
                    </a:p>
                  </a:txBody>
                  <a:tcPr marL="9525" marR="9525" marT="9525" marB="0" anchor="ctr"/>
                </a:tc>
              </a:tr>
              <a:tr h="290315">
                <a:tc>
                  <a:txBody>
                    <a:bodyPr/>
                    <a:lstStyle/>
                    <a:p>
                      <a:pPr algn="ctr">
                        <a:lnSpc>
                          <a:spcPct val="100000"/>
                        </a:lnSpc>
                        <a:spcAft>
                          <a:spcPts val="0"/>
                        </a:spcAft>
                      </a:pPr>
                      <a:r>
                        <a:rPr lang="ru-RU" sz="1400" b="0" dirty="0" smtClean="0">
                          <a:effectLst/>
                          <a:latin typeface="+mn-lt"/>
                          <a:ea typeface="Times New Roman" panose="02020603050405020304" pitchFamily="18" charset="0"/>
                          <a:cs typeface="Times New Roman" panose="02020603050405020304" pitchFamily="18" charset="0"/>
                        </a:rPr>
                        <a:t>2018</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fontAlgn="ctr"/>
                      <a:r>
                        <a:rPr lang="ru-RU" sz="1400" b="0" kern="1200" dirty="0">
                          <a:solidFill>
                            <a:schemeClr val="dk1"/>
                          </a:solidFill>
                          <a:effectLst/>
                          <a:latin typeface="+mn-lt"/>
                          <a:ea typeface="+mn-ea"/>
                          <a:cs typeface="+mn-cs"/>
                        </a:rPr>
                        <a:t>256</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0.234</a:t>
                      </a:r>
                    </a:p>
                  </a:txBody>
                  <a:tcPr marL="9525" marR="9525" marT="9525" marB="0" anchor="ctr"/>
                </a:tc>
                <a:tc>
                  <a:txBody>
                    <a:bodyPr/>
                    <a:lstStyle/>
                    <a:p>
                      <a:pPr marL="0" algn="ctr" defTabSz="914400" rtl="0" eaLnBrk="1" fontAlgn="ctr" latinLnBrk="0" hangingPunct="1"/>
                      <a:r>
                        <a:rPr lang="ru-RU" sz="1400" b="0" kern="1200" dirty="0">
                          <a:solidFill>
                            <a:schemeClr val="dk1"/>
                          </a:solidFill>
                          <a:effectLst/>
                          <a:latin typeface="+mn-lt"/>
                          <a:ea typeface="+mn-ea"/>
                          <a:cs typeface="+mn-cs"/>
                        </a:rPr>
                        <a:t>3.82</a:t>
                      </a:r>
                    </a:p>
                  </a:txBody>
                  <a:tcPr marL="9525" marR="9525" marT="9525" marB="0" anchor="ctr"/>
                </a:tc>
              </a:tr>
            </a:tbl>
          </a:graphicData>
        </a:graphic>
      </p:graphicFrame>
      <p:sp>
        <p:nvSpPr>
          <p:cNvPr id="14" name="Прямоугольник 13"/>
          <p:cNvSpPr/>
          <p:nvPr/>
        </p:nvSpPr>
        <p:spPr>
          <a:xfrm>
            <a:off x="4611351" y="3785659"/>
            <a:ext cx="4303047" cy="246221"/>
          </a:xfrm>
          <a:prstGeom prst="rect">
            <a:avLst/>
          </a:prstGeom>
        </p:spPr>
        <p:txBody>
          <a:bodyPr wrap="square">
            <a:spAutoFit/>
          </a:bodyPr>
          <a:lstStyle/>
          <a:p>
            <a:pPr marL="0" marR="0" lvl="0" indent="0" algn="ctr" defTabSz="685800" eaLnBrk="1" fontAlgn="base" latinLnBrk="0" hangingPunct="1">
              <a:lnSpc>
                <a:spcPct val="100000"/>
              </a:lnSpc>
              <a:spcBef>
                <a:spcPct val="0"/>
              </a:spcBef>
              <a:spcAft>
                <a:spcPts val="0"/>
              </a:spcAft>
              <a:buClrTx/>
              <a:buSzTx/>
              <a:buFontTx/>
              <a:buNone/>
              <a:tabLst/>
              <a:defRPr/>
            </a:pPr>
            <a:r>
              <a:rPr lang="ru-RU" sz="1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Г</a:t>
            </a:r>
            <a:r>
              <a:rPr kumimoji="0" lang="ru-RU" sz="10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Динамика отказов и восстановлений </a:t>
            </a:r>
            <a:r>
              <a:rPr lang="ru-RU" sz="1000" b="1" kern="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тепловых сетей </a:t>
            </a:r>
            <a:r>
              <a:rPr kumimoji="0" lang="ru-RU" sz="10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г. Тулы</a:t>
            </a:r>
            <a:endParaRPr kumimoji="0" lang="ru-RU" sz="1000" b="1" i="0" u="none" strike="noStrike" kern="0" cap="none" spc="0" normalizeH="0" baseline="0" noProof="0" dirty="0">
              <a:ln>
                <a:noFill/>
              </a:ln>
              <a:solidFill>
                <a:srgbClr val="000000"/>
              </a:solidFill>
              <a:effectLst/>
              <a:uLnTx/>
              <a:uFillTx/>
            </a:endParaRPr>
          </a:p>
        </p:txBody>
      </p:sp>
    </p:spTree>
    <p:extLst>
      <p:ext uri="{BB962C8B-B14F-4D97-AF65-F5344CB8AC3E}">
        <p14:creationId xmlns="" xmlns:p14="http://schemas.microsoft.com/office/powerpoint/2010/main" val="2000253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6453336"/>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5</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0" y="-6451"/>
            <a:ext cx="9144000" cy="771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800" b="1" dirty="0" smtClean="0">
                <a:solidFill>
                  <a:prstClr val="white"/>
                </a:solidFill>
                <a:latin typeface="Arial" panose="020B0604020202020204" pitchFamily="34" charset="0"/>
                <a:ea typeface="+mn-ea"/>
                <a:cs typeface="Arial" panose="020B0604020202020204" pitchFamily="34" charset="0"/>
              </a:rPr>
              <a:t>О замечании № 8 по </a:t>
            </a:r>
            <a:r>
              <a:rPr lang="ru-RU" sz="1800" b="1" smtClean="0">
                <a:solidFill>
                  <a:prstClr val="white"/>
                </a:solidFill>
                <a:latin typeface="Arial" panose="020B0604020202020204" pitchFamily="34" charset="0"/>
                <a:ea typeface="+mn-ea"/>
                <a:cs typeface="Arial" panose="020B0604020202020204" pitchFamily="34" charset="0"/>
              </a:rPr>
              <a:t>теплопотреблению </a:t>
            </a:r>
            <a:endParaRPr lang="ru-RU" sz="1600" b="1" dirty="0">
              <a:solidFill>
                <a:prstClr val="white"/>
              </a:solidFill>
              <a:latin typeface="+mn-lt"/>
              <a:ea typeface="+mn-ea"/>
              <a:cs typeface="+mn-cs"/>
            </a:endParaRPr>
          </a:p>
        </p:txBody>
      </p:sp>
      <p:sp>
        <p:nvSpPr>
          <p:cNvPr id="6" name="Прямоугольник 67"/>
          <p:cNvSpPr/>
          <p:nvPr/>
        </p:nvSpPr>
        <p:spPr bwMode="auto">
          <a:xfrm>
            <a:off x="467544" y="966920"/>
            <a:ext cx="8424936" cy="977875"/>
          </a:xfrm>
          <a:prstGeom prst="rect">
            <a:avLst/>
          </a:prstGeom>
          <a:ln w="2857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ru-RU" sz="1400" b="1" dirty="0">
                <a:solidFill>
                  <a:schemeClr val="tx1"/>
                </a:solidFill>
                <a:latin typeface="Arial Narrow" pitchFamily="34" charset="0"/>
              </a:rPr>
              <a:t>Указано, что суммарный прирост потребления тепловой энергии на отопление и вентиляцию в проектируемых жилых зданиях составит 681,1 тыс. Гкал/год, на горячее водоснабжение – 466 тыс. Гкал/год, или 68,4 % от ОВ. Необходимо уточнить прирост потребления тепловой энергии на горячее водоснабжение и скорректировать (величина завышена ~ в 2 раза).</a:t>
            </a:r>
            <a:endParaRPr kumimoji="0" lang="ru-RU" sz="1400" b="1" i="0" u="none" strike="noStrike" cap="none" normalizeH="0" baseline="0" dirty="0" smtClean="0">
              <a:ln>
                <a:noFill/>
              </a:ln>
              <a:solidFill>
                <a:schemeClr val="tx1"/>
              </a:solidFill>
              <a:effectLst/>
              <a:latin typeface="Arial Narrow" pitchFamily="34" charset="0"/>
            </a:endParaRPr>
          </a:p>
        </p:txBody>
      </p:sp>
      <p:sp>
        <p:nvSpPr>
          <p:cNvPr id="8" name="Скругленный прямоугольник 2"/>
          <p:cNvSpPr/>
          <p:nvPr/>
        </p:nvSpPr>
        <p:spPr>
          <a:xfrm>
            <a:off x="4048669" y="2397503"/>
            <a:ext cx="3343280" cy="5291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200" b="1" dirty="0">
                <a:solidFill>
                  <a:schemeClr val="tx1"/>
                </a:solidFill>
              </a:rPr>
              <a:t>Единая база данных по перспективным объектам капитального </a:t>
            </a:r>
            <a:r>
              <a:rPr lang="ru-RU" sz="1200" b="1" dirty="0" smtClean="0">
                <a:solidFill>
                  <a:schemeClr val="tx1"/>
                </a:solidFill>
              </a:rPr>
              <a:t>строительства (отапливаемая площадь, м</a:t>
            </a:r>
            <a:r>
              <a:rPr lang="ru-RU" sz="1200" b="1" baseline="30000" dirty="0" smtClean="0">
                <a:solidFill>
                  <a:schemeClr val="tx1"/>
                </a:solidFill>
              </a:rPr>
              <a:t>2</a:t>
            </a:r>
            <a:r>
              <a:rPr lang="ru-RU" sz="1200" b="1" dirty="0" smtClean="0">
                <a:solidFill>
                  <a:schemeClr val="tx1"/>
                </a:solidFill>
              </a:rPr>
              <a:t>)</a:t>
            </a:r>
            <a:endParaRPr lang="ru-RU" sz="1200" b="1" baseline="30000" dirty="0">
              <a:solidFill>
                <a:schemeClr val="tx1"/>
              </a:solidFill>
            </a:endParaRPr>
          </a:p>
        </p:txBody>
      </p:sp>
      <p:sp>
        <p:nvSpPr>
          <p:cNvPr id="9" name="Скругленный прямоугольник 4"/>
          <p:cNvSpPr/>
          <p:nvPr/>
        </p:nvSpPr>
        <p:spPr>
          <a:xfrm>
            <a:off x="107504" y="2093513"/>
            <a:ext cx="3865919" cy="3785460"/>
          </a:xfrm>
          <a:prstGeom prst="roundRect">
            <a:avLst/>
          </a:prstGeom>
          <a:solidFill>
            <a:srgbClr val="B7FF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u="sng" dirty="0">
                <a:solidFill>
                  <a:srgbClr val="FF0000"/>
                </a:solidFill>
              </a:rPr>
              <a:t>Определение удельной характеристики расхода тепловой энергии на отопление и вентиляцию</a:t>
            </a:r>
          </a:p>
          <a:p>
            <a:pPr marL="228600" indent="-228600">
              <a:buFont typeface="+mj-lt"/>
              <a:buAutoNum type="arabicPeriod"/>
              <a:defRPr/>
            </a:pPr>
            <a:r>
              <a:rPr lang="ru-RU" sz="1200" dirty="0" smtClean="0">
                <a:solidFill>
                  <a:schemeClr val="tx1"/>
                </a:solidFill>
              </a:rPr>
              <a:t>СП </a:t>
            </a:r>
            <a:r>
              <a:rPr lang="ru-RU" sz="1200" dirty="0">
                <a:solidFill>
                  <a:schemeClr val="tx1"/>
                </a:solidFill>
              </a:rPr>
              <a:t>50.13330.2012 «Тепловая защита зданий»</a:t>
            </a:r>
          </a:p>
          <a:p>
            <a:pPr marL="228600" indent="-228600">
              <a:buFont typeface="+mj-lt"/>
              <a:buAutoNum type="arabicPeriod"/>
              <a:defRPr/>
            </a:pPr>
            <a:r>
              <a:rPr lang="ru-RU" sz="1200" b="1" dirty="0">
                <a:solidFill>
                  <a:schemeClr val="tx1"/>
                </a:solidFill>
              </a:rPr>
              <a:t>Приказ Министерства строительства и жилищно-коммунального хозяйства РФ №1550 от 17.11.2017г</a:t>
            </a:r>
            <a:r>
              <a:rPr lang="ru-RU" sz="1200" b="1" dirty="0" smtClean="0">
                <a:solidFill>
                  <a:schemeClr val="tx1"/>
                </a:solidFill>
              </a:rPr>
              <a:t>.:</a:t>
            </a:r>
          </a:p>
          <a:p>
            <a:pPr marL="36000" algn="just" fontAlgn="ctr">
              <a:defRPr/>
            </a:pPr>
            <a:r>
              <a:rPr lang="ru-RU" sz="1300" dirty="0" smtClean="0">
                <a:solidFill>
                  <a:schemeClr val="tx1"/>
                </a:solidFill>
                <a:latin typeface="+mj-lt"/>
              </a:rPr>
              <a:t>Для </a:t>
            </a:r>
            <a:r>
              <a:rPr lang="ru-RU" sz="1300" dirty="0">
                <a:solidFill>
                  <a:schemeClr val="tx1"/>
                </a:solidFill>
                <a:latin typeface="+mj-lt"/>
              </a:rPr>
              <a:t>вновь создаваемых зданий, строений, сооружений удельная характеристика расхода тепловой энергии </a:t>
            </a:r>
            <a:r>
              <a:rPr lang="ru-RU" sz="1300" b="1" dirty="0">
                <a:solidFill>
                  <a:schemeClr val="tx1"/>
                </a:solidFill>
                <a:latin typeface="+mj-lt"/>
              </a:rPr>
              <a:t>на отопление и вентиляцию </a:t>
            </a:r>
            <a:r>
              <a:rPr lang="ru-RU" sz="1300" b="1" u="sng" dirty="0">
                <a:solidFill>
                  <a:schemeClr val="tx1"/>
                </a:solidFill>
                <a:latin typeface="+mj-lt"/>
              </a:rPr>
              <a:t>уменьшается</a:t>
            </a:r>
            <a:r>
              <a:rPr lang="ru-RU" sz="1300" dirty="0">
                <a:solidFill>
                  <a:schemeClr val="tx1"/>
                </a:solidFill>
                <a:latin typeface="+mj-lt"/>
              </a:rPr>
              <a:t>:</a:t>
            </a:r>
          </a:p>
          <a:p>
            <a:pPr marL="321750" indent="-285750" algn="just" fontAlgn="ctr">
              <a:buFont typeface="Wingdings" panose="05000000000000000000" pitchFamily="2" charset="2"/>
              <a:buChar char="q"/>
              <a:defRPr/>
            </a:pPr>
            <a:r>
              <a:rPr lang="ru-RU" sz="1300" dirty="0">
                <a:solidFill>
                  <a:schemeClr val="tx1"/>
                </a:solidFill>
                <a:latin typeface="+mj-lt"/>
              </a:rPr>
              <a:t>с 1 января 2018 г. - на 20 </a:t>
            </a:r>
            <a:r>
              <a:rPr lang="ru-RU" sz="1300" dirty="0" smtClean="0">
                <a:solidFill>
                  <a:schemeClr val="tx1"/>
                </a:solidFill>
                <a:latin typeface="+mj-lt"/>
              </a:rPr>
              <a:t>% </a:t>
            </a:r>
            <a:r>
              <a:rPr lang="ru-RU" sz="1300" dirty="0">
                <a:solidFill>
                  <a:schemeClr val="tx1"/>
                </a:solidFill>
                <a:latin typeface="+mj-lt"/>
              </a:rPr>
              <a:t>по отношению к удельной характеристике расхода тепловой энергии на </a:t>
            </a:r>
            <a:r>
              <a:rPr lang="ru-RU" sz="1300" b="1" dirty="0">
                <a:solidFill>
                  <a:schemeClr val="tx1"/>
                </a:solidFill>
                <a:latin typeface="+mj-lt"/>
              </a:rPr>
              <a:t>отопление и вентиляцию</a:t>
            </a:r>
            <a:r>
              <a:rPr lang="ru-RU" sz="1300" dirty="0">
                <a:solidFill>
                  <a:schemeClr val="tx1"/>
                </a:solidFill>
                <a:latin typeface="+mj-lt"/>
              </a:rPr>
              <a:t>; </a:t>
            </a:r>
          </a:p>
          <a:p>
            <a:pPr marL="321750" indent="-285750" algn="just" fontAlgn="ctr">
              <a:buFont typeface="Wingdings" panose="05000000000000000000" pitchFamily="2" charset="2"/>
              <a:buChar char="q"/>
              <a:defRPr/>
            </a:pPr>
            <a:r>
              <a:rPr lang="ru-RU" sz="1300" dirty="0">
                <a:solidFill>
                  <a:schemeClr val="tx1"/>
                </a:solidFill>
                <a:latin typeface="+mj-lt"/>
              </a:rPr>
              <a:t>с 1 января 2023 г. - не менее чем на 40 </a:t>
            </a:r>
            <a:r>
              <a:rPr lang="ru-RU" sz="1300" dirty="0" smtClean="0">
                <a:solidFill>
                  <a:schemeClr val="tx1"/>
                </a:solidFill>
                <a:latin typeface="+mj-lt"/>
              </a:rPr>
              <a:t>%; </a:t>
            </a:r>
            <a:endParaRPr lang="ru-RU" sz="1300" dirty="0">
              <a:solidFill>
                <a:schemeClr val="tx1"/>
              </a:solidFill>
              <a:latin typeface="+mj-lt"/>
            </a:endParaRPr>
          </a:p>
          <a:p>
            <a:pPr marL="321750" indent="-285750" algn="just" fontAlgn="ctr">
              <a:buFont typeface="Wingdings" panose="05000000000000000000" pitchFamily="2" charset="2"/>
              <a:buChar char="q"/>
              <a:defRPr/>
            </a:pPr>
            <a:r>
              <a:rPr lang="ru-RU" sz="1300" dirty="0">
                <a:solidFill>
                  <a:schemeClr val="tx1"/>
                </a:solidFill>
                <a:latin typeface="+mj-lt"/>
              </a:rPr>
              <a:t>с 1 января 2028 г: - не менее чем на 50 </a:t>
            </a:r>
            <a:r>
              <a:rPr lang="ru-RU" sz="1300" dirty="0" smtClean="0">
                <a:solidFill>
                  <a:schemeClr val="tx1"/>
                </a:solidFill>
                <a:latin typeface="+mj-lt"/>
              </a:rPr>
              <a:t>%.</a:t>
            </a:r>
            <a:endParaRPr lang="ru-RU" sz="1300" dirty="0">
              <a:solidFill>
                <a:schemeClr val="tx1"/>
              </a:solidFill>
              <a:latin typeface="+mj-lt"/>
            </a:endParaRPr>
          </a:p>
          <a:p>
            <a:pPr marL="228600" indent="-228600">
              <a:buFont typeface="+mj-lt"/>
              <a:buAutoNum type="arabicPeriod"/>
              <a:defRPr/>
            </a:pPr>
            <a:endParaRPr lang="ru-RU" sz="1200" b="1" dirty="0">
              <a:solidFill>
                <a:schemeClr val="tx1"/>
              </a:solidFill>
            </a:endParaRPr>
          </a:p>
        </p:txBody>
      </p:sp>
      <p:sp>
        <p:nvSpPr>
          <p:cNvPr id="11" name="Скругленный прямоугольник 6"/>
          <p:cNvSpPr/>
          <p:nvPr/>
        </p:nvSpPr>
        <p:spPr>
          <a:xfrm>
            <a:off x="203176" y="5943843"/>
            <a:ext cx="3770247" cy="971257"/>
          </a:xfrm>
          <a:prstGeom prst="roundRect">
            <a:avLst/>
          </a:prstGeom>
          <a:solidFill>
            <a:srgbClr val="B7FF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200" b="1" u="sng" dirty="0">
                <a:solidFill>
                  <a:srgbClr val="FF0000"/>
                </a:solidFill>
              </a:rPr>
              <a:t>Определение удельной характеристики расхода тепловой энергии на нужды </a:t>
            </a:r>
            <a:r>
              <a:rPr lang="ru-RU" sz="1200" b="1" u="sng" dirty="0" smtClean="0">
                <a:solidFill>
                  <a:srgbClr val="FF0000"/>
                </a:solidFill>
              </a:rPr>
              <a:t>ГВС</a:t>
            </a:r>
          </a:p>
          <a:p>
            <a:pPr algn="ctr"/>
            <a:endParaRPr lang="ru-RU" sz="1200" b="1" u="sng" dirty="0">
              <a:solidFill>
                <a:srgbClr val="FF0000"/>
              </a:solidFill>
            </a:endParaRPr>
          </a:p>
          <a:p>
            <a:pPr marL="228600" indent="-228600" algn="ctr">
              <a:buFont typeface="+mj-lt"/>
              <a:buAutoNum type="arabicPeriod"/>
            </a:pPr>
            <a:r>
              <a:rPr lang="ru-RU" sz="1200" b="1" dirty="0">
                <a:solidFill>
                  <a:schemeClr val="tx1"/>
                </a:solidFill>
              </a:rPr>
              <a:t>СП 124.13330.2012 «Тепловые сети»</a:t>
            </a:r>
          </a:p>
        </p:txBody>
      </p:sp>
      <p:sp>
        <p:nvSpPr>
          <p:cNvPr id="12" name="Скругленный прямоугольник 12"/>
          <p:cNvSpPr/>
          <p:nvPr/>
        </p:nvSpPr>
        <p:spPr>
          <a:xfrm>
            <a:off x="7020273" y="3197177"/>
            <a:ext cx="1944216" cy="99460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200" b="1">
                <a:solidFill>
                  <a:schemeClr val="tx1"/>
                </a:solidFill>
              </a:rPr>
              <a:t>Тепловая </a:t>
            </a:r>
            <a:r>
              <a:rPr lang="ru-RU" sz="1200" b="1" smtClean="0">
                <a:solidFill>
                  <a:schemeClr val="tx1"/>
                </a:solidFill>
              </a:rPr>
              <a:t>нагрузка, </a:t>
            </a:r>
            <a:r>
              <a:rPr lang="ru-RU" sz="1200" b="1" dirty="0">
                <a:solidFill>
                  <a:schemeClr val="tx1"/>
                </a:solidFill>
              </a:rPr>
              <a:t>указанная в договорах / ТУ на </a:t>
            </a:r>
            <a:r>
              <a:rPr lang="ru-RU" sz="1200" b="1">
                <a:solidFill>
                  <a:schemeClr val="tx1"/>
                </a:solidFill>
              </a:rPr>
              <a:t>подключение </a:t>
            </a:r>
            <a:r>
              <a:rPr lang="ru-RU" sz="1200" b="1" dirty="0">
                <a:solidFill>
                  <a:schemeClr val="tx1"/>
                </a:solidFill>
              </a:rPr>
              <a:t>объектов</a:t>
            </a:r>
            <a:r>
              <a:rPr lang="ru-RU" sz="1200" b="1">
                <a:solidFill>
                  <a:schemeClr val="tx1"/>
                </a:solidFill>
              </a:rPr>
              <a:t> к </a:t>
            </a:r>
            <a:r>
              <a:rPr lang="ru-RU" sz="1200" b="1" dirty="0">
                <a:solidFill>
                  <a:schemeClr val="tx1"/>
                </a:solidFill>
              </a:rPr>
              <a:t>системе теплоснабжения</a:t>
            </a:r>
          </a:p>
        </p:txBody>
      </p:sp>
      <p:sp>
        <p:nvSpPr>
          <p:cNvPr id="14" name="Скругленный прямоугольник 17"/>
          <p:cNvSpPr/>
          <p:nvPr/>
        </p:nvSpPr>
        <p:spPr>
          <a:xfrm>
            <a:off x="4321432" y="5399987"/>
            <a:ext cx="4370534" cy="851290"/>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500" b="1" dirty="0">
                <a:solidFill>
                  <a:schemeClr val="tx1"/>
                </a:solidFill>
              </a:rPr>
              <a:t>Результирующий прирост спроса на тепловую энергию (мощность) на период до 2035 года</a:t>
            </a:r>
            <a:endParaRPr lang="ru-RU" sz="1200" b="1" dirty="0">
              <a:solidFill>
                <a:schemeClr val="tx1"/>
              </a:solidFill>
            </a:endParaRPr>
          </a:p>
        </p:txBody>
      </p:sp>
      <p:sp>
        <p:nvSpPr>
          <p:cNvPr id="15" name="Стрелка вниз 18"/>
          <p:cNvSpPr/>
          <p:nvPr/>
        </p:nvSpPr>
        <p:spPr bwMode="auto">
          <a:xfrm>
            <a:off x="5498105" y="3174348"/>
            <a:ext cx="299477" cy="2161692"/>
          </a:xfrm>
          <a:prstGeom prst="downArrow">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bg1"/>
              </a:solidFill>
              <a:effectLst/>
              <a:latin typeface="Arial Narrow" pitchFamily="34" charset="0"/>
            </a:endParaRPr>
          </a:p>
        </p:txBody>
      </p:sp>
      <p:sp>
        <p:nvSpPr>
          <p:cNvPr id="16" name="Стрелка вниз 20"/>
          <p:cNvSpPr/>
          <p:nvPr/>
        </p:nvSpPr>
        <p:spPr bwMode="auto">
          <a:xfrm rot="16200000">
            <a:off x="4016595" y="3730175"/>
            <a:ext cx="892279" cy="759297"/>
          </a:xfrm>
          <a:prstGeom prst="downArrow">
            <a:avLst/>
          </a:prstGeom>
          <a:solidFill>
            <a:srgbClr val="B7FF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ru-RU" sz="1200" b="1" u="sng">
              <a:solidFill>
                <a:srgbClr val="FF0000"/>
              </a:solidFill>
            </a:endParaRPr>
          </a:p>
        </p:txBody>
      </p:sp>
      <p:sp>
        <p:nvSpPr>
          <p:cNvPr id="20" name="Стрелка углом 21"/>
          <p:cNvSpPr/>
          <p:nvPr/>
        </p:nvSpPr>
        <p:spPr bwMode="auto">
          <a:xfrm rot="5400000" flipV="1">
            <a:off x="5697223" y="4206071"/>
            <a:ext cx="1618952" cy="601184"/>
          </a:xfrm>
          <a:prstGeom prst="bentArrow">
            <a:avLst/>
          </a:prstGeom>
          <a:solidFill>
            <a:srgbClr val="C00000"/>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bg1"/>
              </a:solidFill>
              <a:effectLst/>
              <a:latin typeface="Arial Narrow" pitchFamily="34" charset="0"/>
            </a:endParaRPr>
          </a:p>
        </p:txBody>
      </p:sp>
    </p:spTree>
    <p:extLst>
      <p:ext uri="{BB962C8B-B14F-4D97-AF65-F5344CB8AC3E}">
        <p14:creationId xmlns="" xmlns:p14="http://schemas.microsoft.com/office/powerpoint/2010/main" val="26428856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6453336"/>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6</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0" y="-6451"/>
            <a:ext cx="9144000" cy="771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800" b="1" dirty="0">
                <a:solidFill>
                  <a:prstClr val="white"/>
                </a:solidFill>
                <a:latin typeface="Arial" panose="020B0604020202020204" pitchFamily="34" charset="0"/>
                <a:ea typeface="+mn-ea"/>
                <a:cs typeface="Arial" panose="020B0604020202020204" pitchFamily="34" charset="0"/>
              </a:rPr>
              <a:t>О замечании № 9 по калибровке </a:t>
            </a:r>
            <a:r>
              <a:rPr lang="ru-RU" sz="1800" b="1" dirty="0" smtClean="0">
                <a:solidFill>
                  <a:prstClr val="white"/>
                </a:solidFill>
                <a:latin typeface="Arial" panose="020B0604020202020204" pitchFamily="34" charset="0"/>
                <a:ea typeface="+mn-ea"/>
                <a:cs typeface="Arial" panose="020B0604020202020204" pitchFamily="34" charset="0"/>
              </a:rPr>
              <a:t>электронной модели</a:t>
            </a:r>
            <a:endParaRPr lang="ru-RU" sz="1600" b="1" dirty="0">
              <a:solidFill>
                <a:prstClr val="white"/>
              </a:solidFill>
              <a:latin typeface="+mn-lt"/>
              <a:ea typeface="+mn-ea"/>
              <a:cs typeface="+mn-cs"/>
            </a:endParaRPr>
          </a:p>
        </p:txBody>
      </p:sp>
      <p:graphicFrame>
        <p:nvGraphicFramePr>
          <p:cNvPr id="3" name="Таблица 1"/>
          <p:cNvGraphicFramePr>
            <a:graphicFrameLocks noGrp="1"/>
          </p:cNvGraphicFramePr>
          <p:nvPr>
            <p:extLst>
              <p:ext uri="{D42A27DB-BD31-4B8C-83A1-F6EECF244321}">
                <p14:modId xmlns="" xmlns:p14="http://schemas.microsoft.com/office/powerpoint/2010/main" val="900704842"/>
              </p:ext>
            </p:extLst>
          </p:nvPr>
        </p:nvGraphicFramePr>
        <p:xfrm>
          <a:off x="359531" y="1343816"/>
          <a:ext cx="8424937" cy="5120640"/>
        </p:xfrm>
        <a:graphic>
          <a:graphicData uri="http://schemas.openxmlformats.org/drawingml/2006/table">
            <a:tbl>
              <a:tblPr firstRow="1" firstCol="1" bandRow="1">
                <a:tableStyleId>{5C22544A-7EE6-4342-B048-85BDC9FD1C3A}</a:tableStyleId>
              </a:tblPr>
              <a:tblGrid>
                <a:gridCol w="2556285"/>
                <a:gridCol w="2170104"/>
                <a:gridCol w="2082645"/>
                <a:gridCol w="1615903"/>
              </a:tblGrid>
              <a:tr h="1574248">
                <a:tc>
                  <a:txBody>
                    <a:bodyPr/>
                    <a:lstStyle/>
                    <a:p>
                      <a:pPr algn="ctr">
                        <a:lnSpc>
                          <a:spcPct val="100000"/>
                        </a:lnSpc>
                        <a:spcAft>
                          <a:spcPts val="0"/>
                        </a:spcAft>
                      </a:pPr>
                      <a:r>
                        <a:rPr lang="ru-RU" sz="1400" b="1" dirty="0">
                          <a:effectLst/>
                          <a:latin typeface="+mn-lt"/>
                        </a:rPr>
                        <a:t>Источник тепловой энергии, магистральный вывод</a:t>
                      </a:r>
                      <a:endParaRPr lang="ru-RU" sz="1400" b="1"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1" dirty="0">
                          <a:effectLst/>
                          <a:latin typeface="+mn-lt"/>
                        </a:rPr>
                        <a:t>Расход теплоносителя в подающем / обратном трубопроводах, (м3/ч / м3/ч) по данным фактического режима работы в отопительный период 2019/2020 гг.</a:t>
                      </a:r>
                      <a:endParaRPr lang="ru-RU" sz="1400" b="1"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1" dirty="0">
                          <a:effectLst/>
                          <a:latin typeface="+mn-lt"/>
                        </a:rPr>
                        <a:t>Расход теплоносителя в подающем / обратном трубопроводах, (м3/ч / м3/ч) по результатам выполненной калибровки электронной модели системы теплоснабжения</a:t>
                      </a:r>
                      <a:endParaRPr lang="ru-RU" sz="1400" b="1"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1" dirty="0">
                          <a:effectLst/>
                          <a:latin typeface="+mn-lt"/>
                        </a:rPr>
                        <a:t>Погрешность м/д расходом, полученным в эл. модели, и фактическим расходом теплоносителя в трубопроводе (%)</a:t>
                      </a:r>
                      <a:endParaRPr lang="ru-RU" sz="1400" b="1" dirty="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a:t>
                      </a:r>
                      <a:r>
                        <a:rPr lang="ru-RU" sz="1400" b="0" dirty="0" err="1">
                          <a:effectLst/>
                          <a:latin typeface="+mn-lt"/>
                        </a:rPr>
                        <a:t>Мясново</a:t>
                      </a:r>
                      <a:r>
                        <a:rPr lang="ru-RU" sz="1400" b="0" dirty="0">
                          <a:effectLst/>
                          <a:latin typeface="+mn-lt"/>
                        </a:rPr>
                        <a:t>-II»</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772.1</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709.0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8.2</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«Шоссейная, 17/19»</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188.0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208.0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-10.6</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a:effectLst/>
                          <a:latin typeface="+mn-lt"/>
                        </a:rPr>
                        <a:t>Котельная «Калужское ш. 3»</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39.7</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43.0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-8.4</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«Кв. П-1»</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259.2</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233.0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10.1</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a:effectLst/>
                          <a:latin typeface="+mn-lt"/>
                        </a:rPr>
                        <a:t>Котельная «Кв. П-2»</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326.4</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325.0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0.4</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a:effectLst/>
                          <a:latin typeface="+mn-lt"/>
                        </a:rPr>
                        <a:t>Котельная «Кв. М»</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127.7</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115.0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9.9</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a:effectLst/>
                          <a:latin typeface="+mn-lt"/>
                        </a:rPr>
                        <a:t>Котельная «Кв. 37-а»</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183.3</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170.0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7.3</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«Кв. 38»</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191.0</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175.0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8.4</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«В/ч 33842»</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303.9</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297.0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2.3</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a:effectLst/>
                          <a:latin typeface="+mn-lt"/>
                        </a:rPr>
                        <a:t>Котельная «Малые Гончары»</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147.4</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147.0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0.3</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a:effectLst/>
                          <a:latin typeface="+mn-lt"/>
                        </a:rPr>
                        <a:t>Котельная «Кв. 50»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115.9</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102.0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12.0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«Железнодорожная, 38»</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38.4</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34.0</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11.5</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«Луначарского, 69»</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64.9</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71.7</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-10.5</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a:t>
                      </a:r>
                      <a:r>
                        <a:rPr lang="ru-RU" sz="1400" b="0" dirty="0" err="1">
                          <a:effectLst/>
                          <a:latin typeface="+mn-lt"/>
                        </a:rPr>
                        <a:t>Новогостеевка</a:t>
                      </a:r>
                      <a:r>
                        <a:rPr lang="ru-RU" sz="1400" b="0" dirty="0">
                          <a:effectLst/>
                          <a:latin typeface="+mn-lt"/>
                        </a:rPr>
                        <a:t>»</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365.4</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330.0</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a:effectLst/>
                          <a:latin typeface="+mn-lt"/>
                        </a:rPr>
                        <a:t>9.7</a:t>
                      </a:r>
                      <a:endParaRPr lang="ru-RU" sz="1400" b="0">
                        <a:effectLst/>
                        <a:latin typeface="+mn-lt"/>
                        <a:ea typeface="Times New Roman" panose="02020603050405020304" pitchFamily="18" charset="0"/>
                        <a:cs typeface="Times New Roman" panose="02020603050405020304" pitchFamily="18" charset="0"/>
                      </a:endParaRPr>
                    </a:p>
                  </a:txBody>
                  <a:tcPr marL="49195" marR="49195" marT="0" marB="0" anchor="ctr"/>
                </a:tc>
              </a:tr>
              <a:tr h="196781">
                <a:tc>
                  <a:txBody>
                    <a:bodyPr/>
                    <a:lstStyle/>
                    <a:p>
                      <a:pPr algn="ctr">
                        <a:lnSpc>
                          <a:spcPct val="100000"/>
                        </a:lnSpc>
                        <a:spcAft>
                          <a:spcPts val="0"/>
                        </a:spcAft>
                      </a:pPr>
                      <a:r>
                        <a:rPr lang="ru-RU" sz="1400" b="0" dirty="0">
                          <a:effectLst/>
                          <a:latin typeface="+mn-lt"/>
                        </a:rPr>
                        <a:t>Котельная «Арсенал»</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356.7</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389.0</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c>
                  <a:txBody>
                    <a:bodyPr/>
                    <a:lstStyle/>
                    <a:p>
                      <a:pPr algn="ctr">
                        <a:lnSpc>
                          <a:spcPct val="100000"/>
                        </a:lnSpc>
                        <a:spcAft>
                          <a:spcPts val="0"/>
                        </a:spcAft>
                      </a:pPr>
                      <a:r>
                        <a:rPr lang="ru-RU" sz="1400" b="0" dirty="0">
                          <a:effectLst/>
                          <a:latin typeface="+mn-lt"/>
                        </a:rPr>
                        <a:t>-9.1</a:t>
                      </a:r>
                      <a:endParaRPr lang="ru-RU" sz="1400" b="0" dirty="0">
                        <a:effectLst/>
                        <a:latin typeface="+mn-lt"/>
                        <a:ea typeface="Times New Roman" panose="02020603050405020304" pitchFamily="18" charset="0"/>
                        <a:cs typeface="Times New Roman" panose="02020603050405020304" pitchFamily="18" charset="0"/>
                      </a:endParaRPr>
                    </a:p>
                  </a:txBody>
                  <a:tcPr marL="49195" marR="49195" marT="0" marB="0" anchor="ctr"/>
                </a:tc>
              </a:tr>
            </a:tbl>
          </a:graphicData>
        </a:graphic>
      </p:graphicFrame>
      <p:sp>
        <p:nvSpPr>
          <p:cNvPr id="4" name="Rectangle 1"/>
          <p:cNvSpPr>
            <a:spLocks noChangeArrowheads="1"/>
          </p:cNvSpPr>
          <p:nvPr/>
        </p:nvSpPr>
        <p:spPr bwMode="auto">
          <a:xfrm>
            <a:off x="791580" y="957645"/>
            <a:ext cx="7884876" cy="307777"/>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Пример результатов калибровки электронной модели на актуализируемый период</a:t>
            </a:r>
            <a:endParaRPr kumimoji="0" lang="ru-RU" altLang="ru-RU" sz="800" b="1" i="0" u="none" strike="noStrike" cap="none" normalizeH="0" baseline="0" dirty="0" smtClean="0">
              <a:ln>
                <a:noFill/>
              </a:ln>
              <a:solidFill>
                <a:schemeClr val="bg1"/>
              </a:solidFill>
              <a:effectLst/>
            </a:endParaRPr>
          </a:p>
        </p:txBody>
      </p:sp>
    </p:spTree>
    <p:extLst>
      <p:ext uri="{BB962C8B-B14F-4D97-AF65-F5344CB8AC3E}">
        <p14:creationId xmlns="" xmlns:p14="http://schemas.microsoft.com/office/powerpoint/2010/main" val="20322701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6425952"/>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7</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0" y="-6451"/>
            <a:ext cx="9144000" cy="771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800" b="1" dirty="0">
                <a:solidFill>
                  <a:prstClr val="white"/>
                </a:solidFill>
                <a:latin typeface="Arial" panose="020B0604020202020204" pitchFamily="34" charset="0"/>
                <a:ea typeface="+mn-ea"/>
                <a:cs typeface="Arial" panose="020B0604020202020204" pitchFamily="34" charset="0"/>
              </a:rPr>
              <a:t>О замечаниях №№ 11, 19 </a:t>
            </a:r>
            <a:r>
              <a:rPr lang="ru-RU" sz="1800" b="1" dirty="0">
                <a:solidFill>
                  <a:prstClr val="white"/>
                </a:solidFill>
                <a:latin typeface="Arial" panose="020B0604020202020204" pitchFamily="34" charset="0"/>
                <a:cs typeface="Arial" panose="020B0604020202020204" pitchFamily="34" charset="0"/>
              </a:rPr>
              <a:t>касаемо развития зоны теплоснабжения </a:t>
            </a:r>
            <a:r>
              <a:rPr lang="ru-RU" sz="1800" b="1" dirty="0" smtClean="0">
                <a:solidFill>
                  <a:prstClr val="white"/>
                </a:solidFill>
                <a:latin typeface="Arial" panose="020B0604020202020204" pitchFamily="34" charset="0"/>
                <a:cs typeface="Arial" panose="020B0604020202020204" pitchFamily="34" charset="0"/>
              </a:rPr>
              <a:t/>
            </a:r>
            <a:br>
              <a:rPr lang="ru-RU" sz="1800" b="1" dirty="0" smtClean="0">
                <a:solidFill>
                  <a:prstClr val="white"/>
                </a:solidFill>
                <a:latin typeface="Arial" panose="020B0604020202020204" pitchFamily="34" charset="0"/>
                <a:cs typeface="Arial" panose="020B0604020202020204" pitchFamily="34" charset="0"/>
              </a:rPr>
            </a:br>
            <a:r>
              <a:rPr lang="ru-RU" sz="1800" b="1" dirty="0" smtClean="0">
                <a:solidFill>
                  <a:prstClr val="white"/>
                </a:solidFill>
                <a:latin typeface="Arial" panose="020B0604020202020204" pitchFamily="34" charset="0"/>
                <a:ea typeface="+mn-ea"/>
                <a:cs typeface="Arial" panose="020B0604020202020204" pitchFamily="34" charset="0"/>
              </a:rPr>
              <a:t>ТЭЦ </a:t>
            </a:r>
            <a:r>
              <a:rPr lang="ru-RU" sz="1800" b="1" dirty="0">
                <a:solidFill>
                  <a:prstClr val="white"/>
                </a:solidFill>
                <a:latin typeface="Arial" panose="020B0604020202020204" pitchFamily="34" charset="0"/>
                <a:ea typeface="+mn-ea"/>
                <a:cs typeface="Arial" panose="020B0604020202020204" pitchFamily="34" charset="0"/>
              </a:rPr>
              <a:t>ПАО «КМЗ</a:t>
            </a:r>
            <a:r>
              <a:rPr lang="ru-RU" sz="1800" b="1" dirty="0" smtClean="0">
                <a:solidFill>
                  <a:prstClr val="white"/>
                </a:solidFill>
                <a:latin typeface="Arial" panose="020B0604020202020204" pitchFamily="34" charset="0"/>
                <a:ea typeface="+mn-ea"/>
                <a:cs typeface="Arial" panose="020B0604020202020204" pitchFamily="34" charset="0"/>
              </a:rPr>
              <a:t>» (1)</a:t>
            </a:r>
            <a:endParaRPr lang="ru-RU" sz="1600" b="1" dirty="0">
              <a:solidFill>
                <a:prstClr val="white"/>
              </a:solidFill>
              <a:latin typeface="+mn-lt"/>
              <a:ea typeface="+mn-ea"/>
              <a:cs typeface="+mn-cs"/>
            </a:endParaRPr>
          </a:p>
        </p:txBody>
      </p:sp>
      <p:pic>
        <p:nvPicPr>
          <p:cNvPr id="7" name="Рисунок 6" descr="C:\Users\Макс\Desktop\12.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582" y="1816515"/>
            <a:ext cx="8966835" cy="4629150"/>
          </a:xfrm>
          <a:prstGeom prst="rect">
            <a:avLst/>
          </a:prstGeom>
          <a:noFill/>
          <a:ln>
            <a:noFill/>
          </a:ln>
        </p:spPr>
      </p:pic>
      <p:sp>
        <p:nvSpPr>
          <p:cNvPr id="8" name="Rectangle 1"/>
          <p:cNvSpPr>
            <a:spLocks noChangeArrowheads="1"/>
          </p:cNvSpPr>
          <p:nvPr/>
        </p:nvSpPr>
        <p:spPr bwMode="auto">
          <a:xfrm>
            <a:off x="1097614" y="1028999"/>
            <a:ext cx="6948772" cy="523220"/>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Базовый вариант –</a:t>
            </a:r>
            <a:r>
              <a:rPr kumimoji="0" lang="ru-RU" altLang="ru-RU" sz="1400" b="1" i="0" u="none" strike="noStrike" cap="none" normalizeH="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строительство новой котельной и переключение части тепловых нагрузок с ТЭЦ ПАО «КМЗ» на новую котельную</a:t>
            </a:r>
            <a:endParaRPr kumimoji="0" lang="ru-RU" altLang="ru-RU" sz="800" b="1" i="0" u="none" strike="noStrike" cap="none" normalizeH="0" baseline="0" dirty="0" smtClean="0">
              <a:ln>
                <a:noFill/>
              </a:ln>
              <a:solidFill>
                <a:schemeClr val="bg1"/>
              </a:solidFill>
              <a:effectLst/>
            </a:endParaRPr>
          </a:p>
        </p:txBody>
      </p:sp>
    </p:spTree>
    <p:extLst>
      <p:ext uri="{BB962C8B-B14F-4D97-AF65-F5344CB8AC3E}">
        <p14:creationId xmlns="" xmlns:p14="http://schemas.microsoft.com/office/powerpoint/2010/main" val="21880088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6425952"/>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8</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0" y="-6451"/>
            <a:ext cx="9144000" cy="7711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800" b="1" dirty="0">
                <a:solidFill>
                  <a:prstClr val="white"/>
                </a:solidFill>
                <a:latin typeface="Arial" panose="020B0604020202020204" pitchFamily="34" charset="0"/>
                <a:ea typeface="+mn-ea"/>
                <a:cs typeface="Arial" panose="020B0604020202020204" pitchFamily="34" charset="0"/>
              </a:rPr>
              <a:t>О замечаниях №№ 11, 19 </a:t>
            </a:r>
            <a:r>
              <a:rPr lang="ru-RU" sz="1800" b="1" dirty="0">
                <a:solidFill>
                  <a:prstClr val="white"/>
                </a:solidFill>
                <a:latin typeface="Arial" panose="020B0604020202020204" pitchFamily="34" charset="0"/>
                <a:cs typeface="Arial" panose="020B0604020202020204" pitchFamily="34" charset="0"/>
              </a:rPr>
              <a:t>касаемо развития зоны теплоснабжения </a:t>
            </a:r>
            <a:br>
              <a:rPr lang="ru-RU" sz="1800" b="1" dirty="0">
                <a:solidFill>
                  <a:prstClr val="white"/>
                </a:solidFill>
                <a:latin typeface="Arial" panose="020B0604020202020204" pitchFamily="34" charset="0"/>
                <a:cs typeface="Arial" panose="020B0604020202020204" pitchFamily="34" charset="0"/>
              </a:rPr>
            </a:br>
            <a:r>
              <a:rPr lang="ru-RU" sz="1800" b="1" dirty="0">
                <a:solidFill>
                  <a:prstClr val="white"/>
                </a:solidFill>
                <a:latin typeface="Arial" panose="020B0604020202020204" pitchFamily="34" charset="0"/>
                <a:cs typeface="Arial" panose="020B0604020202020204" pitchFamily="34" charset="0"/>
              </a:rPr>
              <a:t>ТЭЦ ПАО «КМЗ</a:t>
            </a:r>
            <a:r>
              <a:rPr lang="ru-RU" sz="1800" b="1" dirty="0" smtClean="0">
                <a:solidFill>
                  <a:prstClr val="white"/>
                </a:solidFill>
                <a:latin typeface="Arial" panose="020B0604020202020204" pitchFamily="34" charset="0"/>
                <a:cs typeface="Arial" panose="020B0604020202020204" pitchFamily="34" charset="0"/>
              </a:rPr>
              <a:t>» (2)</a:t>
            </a:r>
            <a:endParaRPr lang="ru-RU" sz="1600" b="1" dirty="0">
              <a:solidFill>
                <a:prstClr val="white"/>
              </a:solidFill>
            </a:endParaRPr>
          </a:p>
        </p:txBody>
      </p:sp>
      <p:pic>
        <p:nvPicPr>
          <p:cNvPr id="5" name="Рисунок 4"/>
          <p:cNvPicPr/>
          <p:nvPr/>
        </p:nvPicPr>
        <p:blipFill>
          <a:blip r:embed="rId3" cstate="print">
            <a:extLst>
              <a:ext uri="{28A0092B-C50C-407E-A947-70E740481C1C}">
                <a14:useLocalDpi xmlns="" xmlns:a14="http://schemas.microsoft.com/office/drawing/2010/main" val="0"/>
              </a:ext>
            </a:extLst>
          </a:blip>
          <a:stretch>
            <a:fillRect/>
          </a:stretch>
        </p:blipFill>
        <p:spPr>
          <a:xfrm>
            <a:off x="323528" y="1714593"/>
            <a:ext cx="8296275" cy="4915535"/>
          </a:xfrm>
          <a:prstGeom prst="rect">
            <a:avLst/>
          </a:prstGeom>
        </p:spPr>
      </p:pic>
      <p:sp>
        <p:nvSpPr>
          <p:cNvPr id="2" name="TextBox 3"/>
          <p:cNvSpPr txBox="1"/>
          <p:nvPr/>
        </p:nvSpPr>
        <p:spPr>
          <a:xfrm>
            <a:off x="6948264" y="4437112"/>
            <a:ext cx="184731" cy="369332"/>
          </a:xfrm>
          <a:prstGeom prst="rect">
            <a:avLst/>
          </a:prstGeom>
          <a:noFill/>
        </p:spPr>
        <p:txBody>
          <a:bodyPr wrap="none" rtlCol="0">
            <a:spAutoFit/>
          </a:bodyPr>
          <a:lstStyle/>
          <a:p>
            <a:endParaRPr lang="ru-RU" dirty="0"/>
          </a:p>
        </p:txBody>
      </p:sp>
      <p:sp>
        <p:nvSpPr>
          <p:cNvPr id="3" name="TextBox 5"/>
          <p:cNvSpPr txBox="1"/>
          <p:nvPr/>
        </p:nvSpPr>
        <p:spPr>
          <a:xfrm>
            <a:off x="7033927" y="2732633"/>
            <a:ext cx="1995067" cy="369331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dirty="0"/>
              <a:t>Для рассмотрения в схеме теплоснабжения принимается вариант сохранения зоны теплоснабжения за ТЭЦ-ПВС ПАО «КМЗ</a:t>
            </a:r>
            <a:r>
              <a:rPr lang="ru-RU" dirty="0" smtClean="0"/>
              <a:t>» как вариант с наименьшими тарифными последствиями</a:t>
            </a:r>
            <a:endParaRPr lang="ru-RU" dirty="0"/>
          </a:p>
        </p:txBody>
      </p:sp>
      <p:sp>
        <p:nvSpPr>
          <p:cNvPr id="8" name="Rectangle 1"/>
          <p:cNvSpPr>
            <a:spLocks noChangeArrowheads="1"/>
          </p:cNvSpPr>
          <p:nvPr/>
        </p:nvSpPr>
        <p:spPr bwMode="auto">
          <a:xfrm>
            <a:off x="827584" y="1136720"/>
            <a:ext cx="7488832" cy="307777"/>
          </a:xfrm>
          <a:prstGeom prst="rect">
            <a:avLst/>
          </a:prstGeom>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Альтернативный вариант –</a:t>
            </a:r>
            <a:r>
              <a:rPr kumimoji="0" lang="ru-RU" altLang="ru-RU" sz="1400" b="1" i="0" u="none" strike="noStrike" cap="none" normalizeH="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сохранение зоны теплоснабжения за ТЭЦ ПАО «КМЗ»</a:t>
            </a:r>
            <a:endParaRPr kumimoji="0" lang="ru-RU" altLang="ru-RU" sz="800" b="1" i="0" u="none" strike="noStrike" cap="none" normalizeH="0" baseline="0" dirty="0" smtClean="0">
              <a:ln>
                <a:noFill/>
              </a:ln>
              <a:solidFill>
                <a:schemeClr val="bg1"/>
              </a:solidFill>
              <a:effectLst/>
            </a:endParaRPr>
          </a:p>
        </p:txBody>
      </p:sp>
    </p:spTree>
    <p:extLst>
      <p:ext uri="{BB962C8B-B14F-4D97-AF65-F5344CB8AC3E}">
        <p14:creationId xmlns="" xmlns:p14="http://schemas.microsoft.com/office/powerpoint/2010/main" val="32309587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0" y="6453336"/>
            <a:ext cx="9144000" cy="432048"/>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429625" algn="l"/>
              </a:tabLst>
            </a:pPr>
            <a:r>
              <a:rPr lang="ru-RU" sz="1600" dirty="0" smtClean="0">
                <a:solidFill>
                  <a:srgbClr val="002060"/>
                </a:solidFill>
                <a:latin typeface="Times New Roman" panose="02020603050405020304" pitchFamily="18" charset="0"/>
                <a:cs typeface="Times New Roman" panose="02020603050405020304" pitchFamily="18" charset="0"/>
              </a:rPr>
              <a:t>	</a:t>
            </a:r>
            <a:fld id="{3288F4D4-2675-44B6-BD84-3AA4BD39D99E}" type="slidenum">
              <a:rPr lang="ru-RU" sz="1600" smtClean="0">
                <a:solidFill>
                  <a:srgbClr val="002060"/>
                </a:solidFill>
                <a:latin typeface="Times New Roman" panose="02020603050405020304" pitchFamily="18" charset="0"/>
                <a:cs typeface="Times New Roman" panose="02020603050405020304" pitchFamily="18" charset="0"/>
              </a:rPr>
              <a:pPr>
                <a:tabLst>
                  <a:tab pos="8429625" algn="l"/>
                </a:tabLst>
              </a:pPr>
              <a:t>9</a:t>
            </a:fld>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0" y="-6451"/>
            <a:ext cx="9144000" cy="7313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1400" b="1" dirty="0">
                <a:solidFill>
                  <a:prstClr val="white"/>
                </a:solidFill>
                <a:latin typeface="Arial" panose="020B0604020202020204" pitchFamily="34" charset="0"/>
                <a:ea typeface="+mn-ea"/>
                <a:cs typeface="Arial" panose="020B0604020202020204" pitchFamily="34" charset="0"/>
              </a:rPr>
              <a:t>О </a:t>
            </a:r>
            <a:r>
              <a:rPr lang="ru-RU" sz="1400" b="1" dirty="0" smtClean="0">
                <a:solidFill>
                  <a:prstClr val="white"/>
                </a:solidFill>
                <a:latin typeface="Arial" panose="020B0604020202020204" pitchFamily="34" charset="0"/>
                <a:ea typeface="+mn-ea"/>
                <a:cs typeface="Arial" panose="020B0604020202020204" pitchFamily="34" charset="0"/>
              </a:rPr>
              <a:t>замечаниях </a:t>
            </a:r>
            <a:r>
              <a:rPr lang="ru-RU" sz="1400" b="1" dirty="0">
                <a:solidFill>
                  <a:prstClr val="white"/>
                </a:solidFill>
                <a:latin typeface="Arial" panose="020B0604020202020204" pitchFamily="34" charset="0"/>
                <a:ea typeface="+mn-ea"/>
                <a:cs typeface="Arial" panose="020B0604020202020204" pitchFamily="34" charset="0"/>
              </a:rPr>
              <a:t>№№ 11, 12 </a:t>
            </a:r>
            <a:r>
              <a:rPr lang="ru-RU" sz="1400" b="1" dirty="0" smtClean="0">
                <a:solidFill>
                  <a:prstClr val="white"/>
                </a:solidFill>
                <a:latin typeface="Arial" panose="020B0604020202020204" pitchFamily="34" charset="0"/>
                <a:ea typeface="+mn-ea"/>
                <a:cs typeface="Arial" panose="020B0604020202020204" pitchFamily="34" charset="0"/>
              </a:rPr>
              <a:t>касаемо предложений </a:t>
            </a:r>
            <a:r>
              <a:rPr lang="ru-RU" sz="1400" b="1" dirty="0">
                <a:solidFill>
                  <a:prstClr val="white"/>
                </a:solidFill>
                <a:latin typeface="Arial" panose="020B0604020202020204" pitchFamily="34" charset="0"/>
                <a:ea typeface="+mn-ea"/>
                <a:cs typeface="Arial" panose="020B0604020202020204" pitchFamily="34" charset="0"/>
              </a:rPr>
              <a:t>по обеспечению</a:t>
            </a:r>
          </a:p>
          <a:p>
            <a:pPr>
              <a:defRPr/>
            </a:pPr>
            <a:r>
              <a:rPr lang="ru-RU" sz="1400" b="1" dirty="0">
                <a:solidFill>
                  <a:prstClr val="white"/>
                </a:solidFill>
                <a:latin typeface="Arial" panose="020B0604020202020204" pitchFamily="34" charset="0"/>
                <a:ea typeface="+mn-ea"/>
                <a:cs typeface="Arial" panose="020B0604020202020204" pitchFamily="34" charset="0"/>
              </a:rPr>
              <a:t>теплоснабжения перспективных площадок </a:t>
            </a:r>
            <a:r>
              <a:rPr lang="ru-RU" sz="1400" b="1" dirty="0" smtClean="0">
                <a:solidFill>
                  <a:prstClr val="white"/>
                </a:solidFill>
                <a:latin typeface="Arial" panose="020B0604020202020204" pitchFamily="34" charset="0"/>
                <a:ea typeface="+mn-ea"/>
                <a:cs typeface="Arial" panose="020B0604020202020204" pitchFamily="34" charset="0"/>
              </a:rPr>
              <a:t>строительства в границах РЭТ </a:t>
            </a:r>
            <a:r>
              <a:rPr lang="ru-RU" sz="1400" b="1" dirty="0">
                <a:solidFill>
                  <a:prstClr val="white"/>
                </a:solidFill>
                <a:latin typeface="Arial" panose="020B0604020202020204" pitchFamily="34" charset="0"/>
                <a:ea typeface="+mn-ea"/>
                <a:cs typeface="Arial" panose="020B0604020202020204" pitchFamily="34" charset="0"/>
              </a:rPr>
              <a:t>ТЭЦ ПАО «</a:t>
            </a:r>
            <a:r>
              <a:rPr lang="ru-RU" sz="1400" b="1" dirty="0" err="1">
                <a:solidFill>
                  <a:prstClr val="white"/>
                </a:solidFill>
                <a:latin typeface="Arial" panose="020B0604020202020204" pitchFamily="34" charset="0"/>
                <a:ea typeface="+mn-ea"/>
                <a:cs typeface="Arial" panose="020B0604020202020204" pitchFamily="34" charset="0"/>
              </a:rPr>
              <a:t>Тулачермет</a:t>
            </a:r>
            <a:r>
              <a:rPr lang="ru-RU" sz="1400" b="1" dirty="0" smtClean="0">
                <a:solidFill>
                  <a:prstClr val="white"/>
                </a:solidFill>
                <a:latin typeface="Arial" panose="020B0604020202020204" pitchFamily="34" charset="0"/>
                <a:ea typeface="+mn-ea"/>
                <a:cs typeface="Arial" panose="020B0604020202020204" pitchFamily="34" charset="0"/>
              </a:rPr>
              <a:t>»</a:t>
            </a:r>
            <a:endParaRPr lang="ru-RU" sz="1200" b="1" dirty="0">
              <a:solidFill>
                <a:prstClr val="white"/>
              </a:solidFill>
              <a:latin typeface="+mn-lt"/>
              <a:ea typeface="+mn-ea"/>
              <a:cs typeface="+mn-cs"/>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2476793000"/>
              </p:ext>
            </p:extLst>
          </p:nvPr>
        </p:nvGraphicFramePr>
        <p:xfrm>
          <a:off x="251519" y="1347845"/>
          <a:ext cx="8640960" cy="1980039"/>
        </p:xfrm>
        <a:graphic>
          <a:graphicData uri="http://schemas.openxmlformats.org/drawingml/2006/table">
            <a:tbl>
              <a:tblPr firstRow="1">
                <a:tableStyleId>{69CF1AB2-1976-4502-BF36-3FF5EA218861}</a:tableStyleId>
              </a:tblPr>
              <a:tblGrid>
                <a:gridCol w="5688633"/>
                <a:gridCol w="2952327"/>
              </a:tblGrid>
              <a:tr h="190500">
                <a:tc>
                  <a:txBody>
                    <a:bodyPr/>
                    <a:lstStyle/>
                    <a:p>
                      <a:pPr algn="ctr" fontAlgn="t"/>
                      <a:r>
                        <a:rPr lang="ru-RU" sz="1400" u="none" strike="noStrike" dirty="0">
                          <a:solidFill>
                            <a:schemeClr val="bg1"/>
                          </a:solidFill>
                          <a:effectLst/>
                        </a:rPr>
                        <a:t>Основание</a:t>
                      </a:r>
                      <a:endParaRPr lang="ru-RU" sz="1400" dirty="0">
                        <a:solidFill>
                          <a:schemeClr val="bg1"/>
                        </a:solidFill>
                        <a:effectLst/>
                      </a:endParaRPr>
                    </a:p>
                  </a:txBody>
                  <a:tcPr marL="9525" marR="9525" marT="9525">
                    <a:solidFill>
                      <a:schemeClr val="tx2">
                        <a:lumMod val="60000"/>
                        <a:lumOff val="40000"/>
                      </a:schemeClr>
                    </a:solidFill>
                  </a:tcPr>
                </a:tc>
                <a:tc>
                  <a:txBody>
                    <a:bodyPr/>
                    <a:lstStyle/>
                    <a:p>
                      <a:pPr algn="ctr" fontAlgn="t"/>
                      <a:r>
                        <a:rPr lang="ru-RU" sz="1400" u="none" strike="noStrike" dirty="0" smtClean="0">
                          <a:solidFill>
                            <a:schemeClr val="bg1"/>
                          </a:solidFill>
                          <a:effectLst/>
                        </a:rPr>
                        <a:t>Количество котельных</a:t>
                      </a:r>
                      <a:endParaRPr lang="ru-RU" sz="1400" dirty="0">
                        <a:solidFill>
                          <a:schemeClr val="bg1"/>
                        </a:solidFill>
                        <a:effectLst/>
                      </a:endParaRPr>
                    </a:p>
                  </a:txBody>
                  <a:tcPr marL="9525" marR="9525" marT="9525">
                    <a:solidFill>
                      <a:schemeClr val="tx2">
                        <a:lumMod val="60000"/>
                        <a:lumOff val="40000"/>
                      </a:schemeClr>
                    </a:solidFill>
                  </a:tcPr>
                </a:tc>
              </a:tr>
              <a:tr h="318507">
                <a:tc>
                  <a:txBody>
                    <a:bodyPr/>
                    <a:lstStyle/>
                    <a:p>
                      <a:pPr fontAlgn="b"/>
                      <a:r>
                        <a:rPr lang="ru-RU" sz="1400" dirty="0" smtClean="0">
                          <a:effectLst/>
                        </a:rPr>
                        <a:t>Наличие в утвержденной схеме до 2033 г.</a:t>
                      </a:r>
                      <a:endParaRPr lang="ru-RU" sz="1400" dirty="0">
                        <a:effectLst/>
                      </a:endParaRPr>
                    </a:p>
                  </a:txBody>
                  <a:tcPr marL="9525" marR="9525" marT="9525" anchor="b"/>
                </a:tc>
                <a:tc>
                  <a:txBody>
                    <a:bodyPr/>
                    <a:lstStyle/>
                    <a:p>
                      <a:pPr algn="ctr" fontAlgn="ctr"/>
                      <a:r>
                        <a:rPr lang="ru-RU" sz="1400" u="none" strike="noStrike" dirty="0">
                          <a:effectLst/>
                        </a:rPr>
                        <a:t>12</a:t>
                      </a:r>
                      <a:endParaRPr lang="ru-RU" sz="1400" dirty="0">
                        <a:effectLst/>
                      </a:endParaRPr>
                    </a:p>
                  </a:txBody>
                  <a:tcPr marL="9525" marR="9525" marT="9525" anchor="ctr"/>
                </a:tc>
              </a:tr>
              <a:tr h="31850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400" u="none" strike="noStrike" dirty="0" smtClean="0">
                          <a:effectLst/>
                        </a:rPr>
                        <a:t>Наличие</a:t>
                      </a:r>
                      <a:r>
                        <a:rPr lang="ru-RU" sz="1400" u="none" strike="noStrike" baseline="0" dirty="0" smtClean="0">
                          <a:effectLst/>
                        </a:rPr>
                        <a:t> в г</a:t>
                      </a:r>
                      <a:r>
                        <a:rPr lang="ru-RU" sz="1400" u="none" strike="noStrike" dirty="0" smtClean="0">
                          <a:effectLst/>
                        </a:rPr>
                        <a:t>радостроительных документах (Генплан, ППТ)</a:t>
                      </a:r>
                      <a:endParaRPr lang="ru-RU" sz="1400" dirty="0" smtClean="0">
                        <a:effectLst/>
                      </a:endParaRPr>
                    </a:p>
                  </a:txBody>
                  <a:tcPr marL="9525" marR="9525" marT="9525" anchor="b"/>
                </a:tc>
                <a:tc>
                  <a:txBody>
                    <a:bodyPr/>
                    <a:lstStyle/>
                    <a:p>
                      <a:pPr algn="ctr" fontAlgn="ctr"/>
                      <a:r>
                        <a:rPr lang="ru-RU" sz="1400" dirty="0" smtClean="0">
                          <a:effectLst/>
                        </a:rPr>
                        <a:t>11</a:t>
                      </a:r>
                      <a:endParaRPr lang="ru-RU" sz="1400" dirty="0">
                        <a:effectLst/>
                      </a:endParaRPr>
                    </a:p>
                  </a:txBody>
                  <a:tcPr marL="9525" marR="9525" marT="9525" anchor="ctr"/>
                </a:tc>
              </a:tr>
              <a:tr h="190500">
                <a:tc>
                  <a:txBody>
                    <a:bodyPr/>
                    <a:lstStyle/>
                    <a:p>
                      <a:pPr fontAlgn="b"/>
                      <a:r>
                        <a:rPr lang="ru-RU" sz="1400" u="none" strike="noStrike" dirty="0" smtClean="0">
                          <a:effectLst/>
                        </a:rPr>
                        <a:t>Принято по предложениям ТСО</a:t>
                      </a:r>
                      <a:endParaRPr lang="ru-RU" sz="1400" dirty="0">
                        <a:effectLst/>
                      </a:endParaRPr>
                    </a:p>
                  </a:txBody>
                  <a:tcPr marL="9525" marR="9525" marT="9525" anchor="b"/>
                </a:tc>
                <a:tc>
                  <a:txBody>
                    <a:bodyPr/>
                    <a:lstStyle/>
                    <a:p>
                      <a:pPr algn="ctr" fontAlgn="ctr"/>
                      <a:r>
                        <a:rPr lang="ru-RU" sz="1400" u="none" strike="noStrike" dirty="0">
                          <a:effectLst/>
                        </a:rPr>
                        <a:t>2</a:t>
                      </a:r>
                      <a:endParaRPr lang="ru-RU" sz="1400" dirty="0">
                        <a:effectLst/>
                      </a:endParaRPr>
                    </a:p>
                  </a:txBody>
                  <a:tcPr marL="9525" marR="9525" marT="9525" anchor="ctr"/>
                </a:tc>
              </a:tr>
              <a:tr h="190500">
                <a:tc>
                  <a:txBody>
                    <a:bodyPr/>
                    <a:lstStyle/>
                    <a:p>
                      <a:pPr fontAlgn="b"/>
                      <a:r>
                        <a:rPr lang="ru-RU" sz="1400" u="none" strike="noStrike" dirty="0" smtClean="0">
                          <a:effectLst/>
                        </a:rPr>
                        <a:t>Находятся</a:t>
                      </a:r>
                      <a:r>
                        <a:rPr lang="ru-RU" sz="1400" u="none" strike="noStrike" baseline="0" dirty="0" smtClean="0">
                          <a:effectLst/>
                        </a:rPr>
                        <a:t> в</a:t>
                      </a:r>
                      <a:r>
                        <a:rPr lang="ru-RU" sz="1400" u="none" strike="noStrike" dirty="0" smtClean="0">
                          <a:effectLst/>
                        </a:rPr>
                        <a:t> </a:t>
                      </a:r>
                      <a:r>
                        <a:rPr lang="ru-RU" sz="1400" u="none" strike="noStrike" dirty="0">
                          <a:effectLst/>
                        </a:rPr>
                        <a:t>стадии строительства</a:t>
                      </a:r>
                      <a:endParaRPr lang="ru-RU" sz="1400" dirty="0">
                        <a:effectLst/>
                      </a:endParaRPr>
                    </a:p>
                  </a:txBody>
                  <a:tcPr marL="9525" marR="9525" marT="9525" anchor="b"/>
                </a:tc>
                <a:tc>
                  <a:txBody>
                    <a:bodyPr/>
                    <a:lstStyle/>
                    <a:p>
                      <a:pPr algn="ctr" fontAlgn="ctr"/>
                      <a:r>
                        <a:rPr lang="ru-RU" sz="1400" u="none" strike="noStrike" dirty="0">
                          <a:effectLst/>
                        </a:rPr>
                        <a:t>3</a:t>
                      </a:r>
                      <a:endParaRPr lang="ru-RU" sz="1400" dirty="0">
                        <a:effectLst/>
                      </a:endParaRPr>
                    </a:p>
                  </a:txBody>
                  <a:tcPr marL="9525" marR="9525" marT="9525" anchor="ctr"/>
                </a:tc>
              </a:tr>
              <a:tr h="190500">
                <a:tc>
                  <a:txBody>
                    <a:bodyPr/>
                    <a:lstStyle/>
                    <a:p>
                      <a:pPr fontAlgn="b"/>
                      <a:r>
                        <a:rPr lang="ru-RU" sz="1400" u="none" strike="noStrike" dirty="0" smtClean="0">
                          <a:effectLst/>
                        </a:rPr>
                        <a:t>Строительство взамен существующих</a:t>
                      </a:r>
                      <a:r>
                        <a:rPr lang="ru-RU" sz="1400" u="none" strike="noStrike" baseline="0" dirty="0" smtClean="0">
                          <a:effectLst/>
                        </a:rPr>
                        <a:t> </a:t>
                      </a:r>
                      <a:r>
                        <a:rPr lang="ru-RU" sz="1400" u="none" strike="noStrike" dirty="0" smtClean="0">
                          <a:effectLst/>
                        </a:rPr>
                        <a:t>котельных</a:t>
                      </a:r>
                      <a:endParaRPr lang="ru-RU" sz="1400" dirty="0">
                        <a:effectLst/>
                      </a:endParaRPr>
                    </a:p>
                  </a:txBody>
                  <a:tcPr marL="9525" marR="9525" marT="9525" anchor="b"/>
                </a:tc>
                <a:tc>
                  <a:txBody>
                    <a:bodyPr/>
                    <a:lstStyle/>
                    <a:p>
                      <a:pPr algn="ctr" fontAlgn="ctr"/>
                      <a:r>
                        <a:rPr lang="ru-RU" sz="1400" u="none" strike="noStrike">
                          <a:effectLst/>
                        </a:rPr>
                        <a:t>3</a:t>
                      </a:r>
                      <a:endParaRPr lang="ru-RU" sz="1400">
                        <a:effectLst/>
                      </a:endParaRPr>
                    </a:p>
                  </a:txBody>
                  <a:tcPr marL="9525" marR="9525" marT="9525" anchor="ctr"/>
                </a:tc>
              </a:tr>
              <a:tr h="200025">
                <a:tc>
                  <a:txBody>
                    <a:bodyPr/>
                    <a:lstStyle/>
                    <a:p>
                      <a:pPr fontAlgn="b"/>
                      <a:r>
                        <a:rPr lang="ru-RU" sz="1400" b="1" u="none" strike="noStrike" dirty="0">
                          <a:effectLst/>
                        </a:rPr>
                        <a:t>Всего</a:t>
                      </a:r>
                      <a:endParaRPr lang="ru-RU" sz="1400" b="1" dirty="0">
                        <a:effectLst/>
                      </a:endParaRPr>
                    </a:p>
                  </a:txBody>
                  <a:tcPr marL="9525" marR="9525" marT="9525" anchor="b"/>
                </a:tc>
                <a:tc>
                  <a:txBody>
                    <a:bodyPr/>
                    <a:lstStyle/>
                    <a:p>
                      <a:pPr algn="ctr" fontAlgn="ctr"/>
                      <a:r>
                        <a:rPr lang="ru-RU" sz="1400" b="1" u="none" strike="noStrike" dirty="0">
                          <a:effectLst/>
                        </a:rPr>
                        <a:t>31</a:t>
                      </a:r>
                      <a:endParaRPr lang="ru-RU" sz="1400" b="1" dirty="0">
                        <a:effectLst/>
                      </a:endParaRPr>
                    </a:p>
                  </a:txBody>
                  <a:tcPr marL="9525" marR="9525" marT="9525" anchor="ctr"/>
                </a:tc>
              </a:tr>
            </a:tbl>
          </a:graphicData>
        </a:graphic>
      </p:graphicFrame>
      <p:sp>
        <p:nvSpPr>
          <p:cNvPr id="3" name="Прямоугольник 2"/>
          <p:cNvSpPr/>
          <p:nvPr/>
        </p:nvSpPr>
        <p:spPr>
          <a:xfrm>
            <a:off x="1763688" y="908720"/>
            <a:ext cx="5839804" cy="369332"/>
          </a:xfrm>
          <a:prstGeom prst="rect">
            <a:avLst/>
          </a:prstGeom>
        </p:spPr>
        <p:txBody>
          <a:bodyPr wrap="none">
            <a:spAutoFit/>
          </a:bodyPr>
          <a:lstStyle/>
          <a:p>
            <a:r>
              <a:rPr lang="ru-RU" b="1" dirty="0" smtClean="0"/>
              <a:t>Таблица 1. Запланированные к строительству котельные</a:t>
            </a:r>
            <a:endParaRPr lang="ru-RU" b="1" dirty="0"/>
          </a:p>
        </p:txBody>
      </p:sp>
      <p:graphicFrame>
        <p:nvGraphicFramePr>
          <p:cNvPr id="7" name="Таблица 6"/>
          <p:cNvGraphicFramePr>
            <a:graphicFrameLocks noGrp="1"/>
          </p:cNvGraphicFramePr>
          <p:nvPr>
            <p:extLst>
              <p:ext uri="{D42A27DB-BD31-4B8C-83A1-F6EECF244321}">
                <p14:modId xmlns="" xmlns:p14="http://schemas.microsoft.com/office/powerpoint/2010/main" val="2089449499"/>
              </p:ext>
            </p:extLst>
          </p:nvPr>
        </p:nvGraphicFramePr>
        <p:xfrm>
          <a:off x="251520" y="3903204"/>
          <a:ext cx="8640960" cy="2347895"/>
        </p:xfrm>
        <a:graphic>
          <a:graphicData uri="http://schemas.openxmlformats.org/drawingml/2006/table">
            <a:tbl>
              <a:tblPr firstRow="1">
                <a:tableStyleId>{5C22544A-7EE6-4342-B048-85BDC9FD1C3A}</a:tableStyleId>
              </a:tblPr>
              <a:tblGrid>
                <a:gridCol w="1728192"/>
                <a:gridCol w="1440160"/>
                <a:gridCol w="1584176"/>
                <a:gridCol w="1800200"/>
                <a:gridCol w="2088232"/>
              </a:tblGrid>
              <a:tr h="742465">
                <a:tc>
                  <a:txBody>
                    <a:bodyPr/>
                    <a:lstStyle/>
                    <a:p>
                      <a:pPr algn="ctr" fontAlgn="ctr"/>
                      <a:r>
                        <a:rPr lang="ru-RU" sz="1400" u="none" strike="noStrike" dirty="0" smtClean="0">
                          <a:effectLst/>
                        </a:rPr>
                        <a:t>ТЭЦ</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a:effectLst/>
                        </a:rPr>
                        <a:t>Присоединенная тепловая нагрузка, Гкал/ч</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smtClean="0">
                          <a:effectLst/>
                        </a:rPr>
                        <a:t>РЭТ, </a:t>
                      </a:r>
                      <a:r>
                        <a:rPr lang="ru-RU" sz="1400" u="none" strike="noStrike" dirty="0">
                          <a:effectLst/>
                        </a:rPr>
                        <a:t>км</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smtClean="0">
                          <a:effectLst/>
                        </a:rPr>
                        <a:t>Расстояние до дальнего  </a:t>
                      </a:r>
                      <a:r>
                        <a:rPr lang="ru-RU" sz="1400" u="none" strike="noStrike" dirty="0">
                          <a:effectLst/>
                        </a:rPr>
                        <a:t>потребителя, км</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a:effectLst/>
                        </a:rPr>
                        <a:t>Перечень котельных в зоне РЭТ</a:t>
                      </a:r>
                      <a:endParaRPr lang="ru-RU" sz="1400" b="0" i="0" u="none" strike="noStrike" dirty="0">
                        <a:solidFill>
                          <a:srgbClr val="000000"/>
                        </a:solidFill>
                        <a:effectLst/>
                        <a:latin typeface="Calibri" panose="020F0502020204030204" pitchFamily="34" charset="0"/>
                      </a:endParaRPr>
                    </a:p>
                  </a:txBody>
                  <a:tcPr marL="9525" marR="9525" marT="9525" marB="0" anchor="ctr"/>
                </a:tc>
              </a:tr>
              <a:tr h="742465">
                <a:tc>
                  <a:txBody>
                    <a:bodyPr/>
                    <a:lstStyle/>
                    <a:p>
                      <a:pPr algn="l" fontAlgn="ctr"/>
                      <a:r>
                        <a:rPr lang="ru-RU" sz="1400" u="none" strike="noStrike" dirty="0">
                          <a:effectLst/>
                        </a:rPr>
                        <a:t>ТЭЦ-ПВС ПАО «</a:t>
                      </a:r>
                      <a:r>
                        <a:rPr lang="ru-RU" sz="1400" u="none" strike="noStrike" dirty="0" err="1">
                          <a:effectLst/>
                        </a:rPr>
                        <a:t>Тулачермет</a:t>
                      </a:r>
                      <a:r>
                        <a:rPr lang="ru-RU" sz="1400" u="none" strike="noStrike" dirty="0">
                          <a:effectLst/>
                        </a:rPr>
                        <a:t>»</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a:effectLst/>
                        </a:rPr>
                        <a:t>204,70</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a:effectLst/>
                        </a:rPr>
                        <a:t>1,84</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6,5</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b="1" u="none" strike="noStrike" dirty="0">
                          <a:effectLst/>
                        </a:rPr>
                        <a:t>Котельная поул. Пржевальского, 12 </a:t>
                      </a:r>
                      <a:r>
                        <a:rPr lang="ru-RU" sz="1400" b="1" u="none" strike="noStrike" dirty="0" smtClean="0">
                          <a:effectLst/>
                        </a:rPr>
                        <a:t/>
                      </a:r>
                      <a:br>
                        <a:rPr lang="ru-RU" sz="1400" b="1" u="none" strike="noStrike" dirty="0" smtClean="0">
                          <a:effectLst/>
                        </a:rPr>
                      </a:br>
                      <a:r>
                        <a:rPr lang="ru-RU" sz="1400" b="1" u="none" strike="noStrike" dirty="0" smtClean="0">
                          <a:effectLst/>
                        </a:rPr>
                        <a:t>ООО </a:t>
                      </a:r>
                      <a:r>
                        <a:rPr lang="ru-RU" sz="1400" b="1" u="none" strike="noStrike" dirty="0">
                          <a:effectLst/>
                        </a:rPr>
                        <a:t>«ПКФ Альтаир»</a:t>
                      </a:r>
                      <a:endParaRPr lang="ru-RU" sz="1400" b="1" i="0" u="none" strike="noStrike" dirty="0">
                        <a:solidFill>
                          <a:srgbClr val="000000"/>
                        </a:solidFill>
                        <a:effectLst/>
                        <a:latin typeface="Calibri" panose="020F0502020204030204" pitchFamily="34" charset="0"/>
                      </a:endParaRPr>
                    </a:p>
                  </a:txBody>
                  <a:tcPr marL="9525" marR="9525" marT="9525" marB="0" anchor="ctr"/>
                </a:tc>
              </a:tr>
              <a:tr h="650233">
                <a:tc>
                  <a:txBody>
                    <a:bodyPr/>
                    <a:lstStyle/>
                    <a:p>
                      <a:pPr algn="l" fontAlgn="ctr"/>
                      <a:r>
                        <a:rPr lang="ru-RU" sz="1400" u="none" strike="noStrike">
                          <a:effectLst/>
                        </a:rPr>
                        <a:t>ТЭЦ-ПВС ПАО «Косогорский металлургический завод»</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139,5</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a:effectLst/>
                        </a:rPr>
                        <a:t>1,78</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dirty="0">
                          <a:effectLst/>
                        </a:rPr>
                        <a:t>5,15</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b="1" u="none" strike="noStrike" dirty="0">
                          <a:effectLst/>
                        </a:rPr>
                        <a:t>Котельная «ДСУ-1» </a:t>
                      </a:r>
                      <a:r>
                        <a:rPr lang="ru-RU" sz="1400" b="1" u="none" strike="noStrike" dirty="0" smtClean="0">
                          <a:effectLst/>
                        </a:rPr>
                        <a:t/>
                      </a:r>
                      <a:br>
                        <a:rPr lang="ru-RU" sz="1400" b="1" u="none" strike="noStrike" dirty="0" smtClean="0">
                          <a:effectLst/>
                        </a:rPr>
                      </a:br>
                      <a:r>
                        <a:rPr lang="ru-RU" sz="1400" b="1" u="none" strike="noStrike" dirty="0" smtClean="0">
                          <a:effectLst/>
                        </a:rPr>
                        <a:t>АО </a:t>
                      </a:r>
                      <a:r>
                        <a:rPr lang="ru-RU" sz="1400" b="1" u="none" strike="noStrike" dirty="0">
                          <a:effectLst/>
                        </a:rPr>
                        <a:t>«</a:t>
                      </a:r>
                      <a:r>
                        <a:rPr lang="ru-RU" sz="1400" b="1" u="none" strike="noStrike" dirty="0" err="1">
                          <a:effectLst/>
                        </a:rPr>
                        <a:t>Тулатеплосеть</a:t>
                      </a:r>
                      <a:r>
                        <a:rPr lang="ru-RU" sz="1400" b="1" u="none" strike="noStrike" dirty="0">
                          <a:effectLst/>
                        </a:rPr>
                        <a:t>»</a:t>
                      </a:r>
                      <a:endParaRPr lang="ru-RU" sz="14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11" name="Прямоугольник 10"/>
          <p:cNvSpPr/>
          <p:nvPr/>
        </p:nvSpPr>
        <p:spPr>
          <a:xfrm>
            <a:off x="2915816" y="3404468"/>
            <a:ext cx="3976538" cy="369332"/>
          </a:xfrm>
          <a:prstGeom prst="rect">
            <a:avLst/>
          </a:prstGeom>
        </p:spPr>
        <p:txBody>
          <a:bodyPr wrap="none">
            <a:spAutoFit/>
          </a:bodyPr>
          <a:lstStyle/>
          <a:p>
            <a:r>
              <a:rPr lang="ru-RU" b="1" dirty="0" smtClean="0"/>
              <a:t>Таблица 2. Котельные в зоне РЭТ ТЭЦ </a:t>
            </a:r>
            <a:endParaRPr lang="ru-RU" b="1" dirty="0"/>
          </a:p>
        </p:txBody>
      </p:sp>
    </p:spTree>
    <p:extLst>
      <p:ext uri="{BB962C8B-B14F-4D97-AF65-F5344CB8AC3E}">
        <p14:creationId xmlns="" xmlns:p14="http://schemas.microsoft.com/office/powerpoint/2010/main" val="12065552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F2B29FDC370223458C24F464B94850D9" ma:contentTypeVersion="0" ma:contentTypeDescription="Создание документа." ma:contentTypeScope="" ma:versionID="2ecfec6651c4a555e8f6862c7f16b064">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7996D5-3CDD-4CFE-AEF4-63BC432E55DA}">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EA166A7-D133-4AD7-8D3A-24FC6D396A58}">
  <ds:schemaRefs>
    <ds:schemaRef ds:uri="http://schemas.microsoft.com/sharepoint/v3/contenttype/forms"/>
  </ds:schemaRefs>
</ds:datastoreItem>
</file>

<file path=customXml/itemProps3.xml><?xml version="1.0" encoding="utf-8"?>
<ds:datastoreItem xmlns:ds="http://schemas.openxmlformats.org/officeDocument/2006/customXml" ds:itemID="{BFEC8B29-C4AD-4F67-9763-1C841FAA8A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10347</TotalTime>
  <Words>3175</Words>
  <Application>Microsoft Office PowerPoint</Application>
  <PresentationFormat>Экран (4:3)</PresentationFormat>
  <Paragraphs>349</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Актуализация Схемы теплоснабжения города Тула на период до 2035 года</vt:lpstr>
      <vt:lpstr>Слайд 2</vt:lpstr>
      <vt:lpstr>Слайд 3</vt:lpstr>
      <vt:lpstr>Результаты анализа статистики отказов  оборудования систем теплоснабжения г. Тулы</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1</cp:lastModifiedBy>
  <cp:revision>613</cp:revision>
  <cp:lastPrinted>2020-03-21T10:06:36Z</cp:lastPrinted>
  <dcterms:created xsi:type="dcterms:W3CDTF">2015-02-26T09:15:47Z</dcterms:created>
  <dcterms:modified xsi:type="dcterms:W3CDTF">2020-06-19T08:26:31Z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0x010100F2B29FDC370223458C24F464B94850D9</vt:lpwstr>
  </property>
</Properties>
</file>